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Montserrat Light"/>
      <p:regular r:id="rId42"/>
      <p:bold r:id="rId43"/>
      <p:italic r:id="rId44"/>
      <p:boldItalic r:id="rId45"/>
    </p:embeddedFont>
    <p:embeddedFont>
      <p:font typeface="Rubik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42" Type="http://schemas.openxmlformats.org/officeDocument/2006/relationships/font" Target="fonts/MontserratLight-regular.fntdata"/><Relationship Id="rId41" Type="http://schemas.openxmlformats.org/officeDocument/2006/relationships/font" Target="fonts/MontserratMedium-boldItalic.fntdata"/><Relationship Id="rId44" Type="http://schemas.openxmlformats.org/officeDocument/2006/relationships/font" Target="fonts/MontserratLight-italic.fntdata"/><Relationship Id="rId43" Type="http://schemas.openxmlformats.org/officeDocument/2006/relationships/font" Target="fonts/MontserratLight-bold.fntdata"/><Relationship Id="rId46" Type="http://schemas.openxmlformats.org/officeDocument/2006/relationships/font" Target="fonts/Rubik-regular.fntdata"/><Relationship Id="rId45" Type="http://schemas.openxmlformats.org/officeDocument/2006/relationships/font" Target="fonts/Montserrat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ubik-italic.fntdata"/><Relationship Id="rId47" Type="http://schemas.openxmlformats.org/officeDocument/2006/relationships/font" Target="fonts/Rubik-bold.fntdata"/><Relationship Id="rId49" Type="http://schemas.openxmlformats.org/officeDocument/2006/relationships/font" Target="fonts/Rubi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MontserratMedium-bold.fntdata"/><Relationship Id="rId38" Type="http://schemas.openxmlformats.org/officeDocument/2006/relationships/font" Target="fonts/Montserrat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fa873af2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efa873af2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efa873af2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efa873af2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fa873af2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efa873af2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efa873af2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efa873af2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number of points for enrichment and depletion for both H3K4me3 and H3k27ac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efa873af2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efa873af2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fa873af2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efa873af2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efa873af2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efa873af2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efa873af21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efa873af2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efa873af2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efa873af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79da84cc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79da84cc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9c8ac0bf2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e9c8ac0bf2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efa873af2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efa873af2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efa873af2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efa873af2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CD24a is used a marker for Cancer stem cells and promotes proliferation through MAPK and P13K/AKT pathways and helps with apoptosis and helps with immune evasion 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efa873af2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efa873af2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TIAM1 activates rac1 and overexpression leads to increase migration (EMT)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efa873af2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efa873af2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efa873af2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efa873af2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efa873af2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efa873af2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efa873af2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efa873af2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efa873af2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efa873af2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efa873af2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efa873af2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e9c8ac0bf2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e9c8ac0bf2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fa873af2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fa873af2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fa873af2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fa873af2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Breastfeeding has a protective effect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⅕ breast cancers are her2+(protein that promotes growth) HER2 inhibitors target the receptor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fa873af2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efa873af2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PARP inhibitors also used in breast cancer BRCA1/2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efa873af2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efa873af2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efa873af2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efa873af2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efa873af2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efa873af2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50" y="1454391"/>
            <a:ext cx="6094200" cy="16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144891"/>
            <a:ext cx="6094200" cy="34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1575" y="1394025"/>
            <a:ext cx="6869400" cy="2347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1432775" y="1809625"/>
            <a:ext cx="6278400" cy="11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2125700" y="2914775"/>
            <a:ext cx="48927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title"/>
          </p:nvPr>
        </p:nvSpPr>
        <p:spPr>
          <a:xfrm>
            <a:off x="1860675" y="1345856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1860675" y="1688840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3" type="title"/>
          </p:nvPr>
        </p:nvSpPr>
        <p:spPr>
          <a:xfrm>
            <a:off x="3977775" y="1345856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subTitle"/>
          </p:nvPr>
        </p:nvSpPr>
        <p:spPr>
          <a:xfrm>
            <a:off x="3977775" y="1688915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5" type="title"/>
          </p:nvPr>
        </p:nvSpPr>
        <p:spPr>
          <a:xfrm>
            <a:off x="6094875" y="1345856"/>
            <a:ext cx="18954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6" type="subTitle"/>
          </p:nvPr>
        </p:nvSpPr>
        <p:spPr>
          <a:xfrm>
            <a:off x="6094875" y="1688902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7" type="title"/>
          </p:nvPr>
        </p:nvSpPr>
        <p:spPr>
          <a:xfrm>
            <a:off x="1860675" y="3065313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8" type="subTitle"/>
          </p:nvPr>
        </p:nvSpPr>
        <p:spPr>
          <a:xfrm>
            <a:off x="1860675" y="3404329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9" type="title"/>
          </p:nvPr>
        </p:nvSpPr>
        <p:spPr>
          <a:xfrm>
            <a:off x="3977775" y="3069173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3" type="subTitle"/>
          </p:nvPr>
        </p:nvSpPr>
        <p:spPr>
          <a:xfrm>
            <a:off x="3977775" y="3404404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4" type="title"/>
          </p:nvPr>
        </p:nvSpPr>
        <p:spPr>
          <a:xfrm>
            <a:off x="6094875" y="3069173"/>
            <a:ext cx="18954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5" type="subTitle"/>
          </p:nvPr>
        </p:nvSpPr>
        <p:spPr>
          <a:xfrm>
            <a:off x="6094875" y="3404392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6" type="title"/>
          </p:nvPr>
        </p:nvSpPr>
        <p:spPr>
          <a:xfrm>
            <a:off x="1860675" y="982723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17" type="title"/>
          </p:nvPr>
        </p:nvSpPr>
        <p:spPr>
          <a:xfrm>
            <a:off x="3977775" y="982723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18" type="title"/>
          </p:nvPr>
        </p:nvSpPr>
        <p:spPr>
          <a:xfrm>
            <a:off x="6094875" y="982723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19" type="title"/>
          </p:nvPr>
        </p:nvSpPr>
        <p:spPr>
          <a:xfrm>
            <a:off x="1860675" y="2710801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20" type="title"/>
          </p:nvPr>
        </p:nvSpPr>
        <p:spPr>
          <a:xfrm>
            <a:off x="3977775" y="2710801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21" type="title"/>
          </p:nvPr>
        </p:nvSpPr>
        <p:spPr>
          <a:xfrm>
            <a:off x="6094875" y="2710801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23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2" type="title"/>
          </p:nvPr>
        </p:nvSpPr>
        <p:spPr>
          <a:xfrm>
            <a:off x="1555875" y="1374538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1666725" y="1688840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3" type="title"/>
          </p:nvPr>
        </p:nvSpPr>
        <p:spPr>
          <a:xfrm>
            <a:off x="3977775" y="1374538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4" type="subTitle"/>
          </p:nvPr>
        </p:nvSpPr>
        <p:spPr>
          <a:xfrm>
            <a:off x="4088625" y="1688915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5" type="title"/>
          </p:nvPr>
        </p:nvSpPr>
        <p:spPr>
          <a:xfrm>
            <a:off x="1555875" y="3084363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6" type="subTitle"/>
          </p:nvPr>
        </p:nvSpPr>
        <p:spPr>
          <a:xfrm>
            <a:off x="1666725" y="3404329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7" type="title"/>
          </p:nvPr>
        </p:nvSpPr>
        <p:spPr>
          <a:xfrm>
            <a:off x="3977775" y="3078698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8" type="subTitle"/>
          </p:nvPr>
        </p:nvSpPr>
        <p:spPr>
          <a:xfrm>
            <a:off x="4088625" y="3404404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hasCustomPrompt="1" idx="9" type="title"/>
          </p:nvPr>
        </p:nvSpPr>
        <p:spPr>
          <a:xfrm>
            <a:off x="2288325" y="1006624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/>
          <p:nvPr>
            <p:ph hasCustomPrompt="1" idx="13" type="title"/>
          </p:nvPr>
        </p:nvSpPr>
        <p:spPr>
          <a:xfrm>
            <a:off x="4710225" y="1006624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/>
          <p:nvPr>
            <p:ph hasCustomPrompt="1" idx="14" type="title"/>
          </p:nvPr>
        </p:nvSpPr>
        <p:spPr>
          <a:xfrm>
            <a:off x="2288325" y="2710801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/>
          <p:nvPr>
            <p:ph hasCustomPrompt="1" idx="15" type="title"/>
          </p:nvPr>
        </p:nvSpPr>
        <p:spPr>
          <a:xfrm>
            <a:off x="4710225" y="2710801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4953" y="0"/>
            <a:ext cx="35590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5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b="7705" l="14937" r="0" t="4428"/>
          <a:stretch/>
        </p:blipFill>
        <p:spPr>
          <a:xfrm flipH="1">
            <a:off x="7172525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b="7705" l="14937" r="0" t="4428"/>
          <a:stretch/>
        </p:blipFill>
        <p:spPr>
          <a:xfrm>
            <a:off x="100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2549400" y="1622907"/>
            <a:ext cx="40452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/>
          <p:nvPr/>
        </p:nvSpPr>
        <p:spPr>
          <a:xfrm rot="5400000">
            <a:off x="3877750" y="-3877650"/>
            <a:ext cx="1392600" cy="9147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6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b="22946" l="0" r="0" t="0"/>
          <a:stretch/>
        </p:blipFill>
        <p:spPr>
          <a:xfrm flipH="1">
            <a:off x="0" y="0"/>
            <a:ext cx="4618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1063275" y="1239150"/>
            <a:ext cx="4191600" cy="2665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1136475" y="1599150"/>
            <a:ext cx="40452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1136475" y="2040113"/>
            <a:ext cx="40452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66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 rot="5400000">
            <a:off x="3147625" y="-238950"/>
            <a:ext cx="6401400" cy="5621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3600325" y="3624749"/>
            <a:ext cx="4903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17"/>
          <p:cNvSpPr txBox="1"/>
          <p:nvPr>
            <p:ph hasCustomPrompt="1" idx="2" type="title"/>
          </p:nvPr>
        </p:nvSpPr>
        <p:spPr>
          <a:xfrm>
            <a:off x="3600325" y="-196675"/>
            <a:ext cx="49032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8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 b="20954" l="0" r="0" t="0"/>
          <a:stretch/>
        </p:blipFill>
        <p:spPr>
          <a:xfrm>
            <a:off x="0" y="3562350"/>
            <a:ext cx="91440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8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4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5"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9"/>
          <p:cNvSpPr/>
          <p:nvPr/>
        </p:nvSpPr>
        <p:spPr>
          <a:xfrm rot="5400000">
            <a:off x="3936375" y="-3935050"/>
            <a:ext cx="1269600" cy="9142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2">
            <a:alphaModFix/>
          </a:blip>
          <a:srcRect b="20954" l="0" r="0" t="0"/>
          <a:stretch/>
        </p:blipFill>
        <p:spPr>
          <a:xfrm>
            <a:off x="0" y="3562350"/>
            <a:ext cx="91440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1252725" y="2353039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1363575" y="2672999"/>
            <a:ext cx="1895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title"/>
          </p:nvPr>
        </p:nvSpPr>
        <p:spPr>
          <a:xfrm>
            <a:off x="5774175" y="2355349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3" type="subTitle"/>
          </p:nvPr>
        </p:nvSpPr>
        <p:spPr>
          <a:xfrm>
            <a:off x="5885025" y="2681049"/>
            <a:ext cx="1895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2">
            <a:alphaModFix/>
          </a:blip>
          <a:srcRect b="20954" l="0" r="0" t="0"/>
          <a:stretch/>
        </p:blipFill>
        <p:spPr>
          <a:xfrm>
            <a:off x="0" y="3562350"/>
            <a:ext cx="91440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20954" l="0" r="0" t="0"/>
          <a:stretch/>
        </p:blipFill>
        <p:spPr>
          <a:xfrm flipH="1" rot="10800000">
            <a:off x="0" y="0"/>
            <a:ext cx="91440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1824050" y="3701050"/>
            <a:ext cx="54960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1823875" y="-120377"/>
            <a:ext cx="54960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 rot="-5400000">
            <a:off x="-936900" y="2284975"/>
            <a:ext cx="40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2" type="title"/>
          </p:nvPr>
        </p:nvSpPr>
        <p:spPr>
          <a:xfrm>
            <a:off x="1950375" y="219447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1950375" y="2543725"/>
            <a:ext cx="15588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3" type="title"/>
          </p:nvPr>
        </p:nvSpPr>
        <p:spPr>
          <a:xfrm>
            <a:off x="4257200" y="219447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4" type="subTitle"/>
          </p:nvPr>
        </p:nvSpPr>
        <p:spPr>
          <a:xfrm>
            <a:off x="4257200" y="2543725"/>
            <a:ext cx="15588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5" type="title"/>
          </p:nvPr>
        </p:nvSpPr>
        <p:spPr>
          <a:xfrm>
            <a:off x="6587313" y="219447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6" type="subTitle"/>
          </p:nvPr>
        </p:nvSpPr>
        <p:spPr>
          <a:xfrm>
            <a:off x="6587313" y="2543725"/>
            <a:ext cx="15588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/>
          <p:nvPr/>
        </p:nvSpPr>
        <p:spPr>
          <a:xfrm>
            <a:off x="-73350" y="-54300"/>
            <a:ext cx="1419600" cy="5284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1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13" y="16050"/>
            <a:ext cx="91255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title"/>
          </p:nvPr>
        </p:nvSpPr>
        <p:spPr>
          <a:xfrm>
            <a:off x="2785351" y="301992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2601000" y="3328550"/>
            <a:ext cx="19275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2" type="title"/>
          </p:nvPr>
        </p:nvSpPr>
        <p:spPr>
          <a:xfrm>
            <a:off x="5020526" y="301992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4792950" y="3328550"/>
            <a:ext cx="20139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4" type="title"/>
          </p:nvPr>
        </p:nvSpPr>
        <p:spPr>
          <a:xfrm rot="-5400000">
            <a:off x="-936900" y="2284975"/>
            <a:ext cx="40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7" name="Google Shape;137;p22"/>
          <p:cNvSpPr/>
          <p:nvPr/>
        </p:nvSpPr>
        <p:spPr>
          <a:xfrm>
            <a:off x="-73350" y="-54300"/>
            <a:ext cx="1419600" cy="5284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171450" y="1282975"/>
            <a:ext cx="25932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1171450" y="1617550"/>
            <a:ext cx="25932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2" type="subTitle"/>
          </p:nvPr>
        </p:nvSpPr>
        <p:spPr>
          <a:xfrm>
            <a:off x="5169493" y="2528750"/>
            <a:ext cx="26757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1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3" type="subTitle"/>
          </p:nvPr>
        </p:nvSpPr>
        <p:spPr>
          <a:xfrm>
            <a:off x="5169493" y="2872850"/>
            <a:ext cx="25932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2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1622037" y="2058150"/>
            <a:ext cx="25902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1622038" y="2385700"/>
            <a:ext cx="2590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2" type="title"/>
          </p:nvPr>
        </p:nvSpPr>
        <p:spPr>
          <a:xfrm>
            <a:off x="4931763" y="2058150"/>
            <a:ext cx="25902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3" type="subTitle"/>
          </p:nvPr>
        </p:nvSpPr>
        <p:spPr>
          <a:xfrm>
            <a:off x="4931763" y="2385776"/>
            <a:ext cx="2590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4" type="title"/>
          </p:nvPr>
        </p:nvSpPr>
        <p:spPr>
          <a:xfrm>
            <a:off x="1622037" y="579850"/>
            <a:ext cx="25902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5" type="subTitle"/>
          </p:nvPr>
        </p:nvSpPr>
        <p:spPr>
          <a:xfrm>
            <a:off x="1622038" y="899800"/>
            <a:ext cx="25902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6" type="title"/>
          </p:nvPr>
        </p:nvSpPr>
        <p:spPr>
          <a:xfrm>
            <a:off x="4931763" y="574175"/>
            <a:ext cx="25902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7" type="subTitle"/>
          </p:nvPr>
        </p:nvSpPr>
        <p:spPr>
          <a:xfrm>
            <a:off x="4931763" y="899875"/>
            <a:ext cx="25902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2">
            <a:alphaModFix/>
          </a:blip>
          <a:srcRect b="-2092" l="-1255" r="0" t="0"/>
          <a:stretch/>
        </p:blipFill>
        <p:spPr>
          <a:xfrm>
            <a:off x="-114375" y="3122600"/>
            <a:ext cx="9258374" cy="20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33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hasCustomPrompt="1" type="title"/>
          </p:nvPr>
        </p:nvSpPr>
        <p:spPr>
          <a:xfrm>
            <a:off x="640350" y="1809625"/>
            <a:ext cx="4542300" cy="11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640350" y="2914775"/>
            <a:ext cx="45423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6" name="Google Shape;1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4953" y="0"/>
            <a:ext cx="35590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1819806" y="3700938"/>
            <a:ext cx="55044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" name="Google Shape;160;p26"/>
          <p:cNvSpPr txBox="1"/>
          <p:nvPr>
            <p:ph hasCustomPrompt="1" idx="2" type="title"/>
          </p:nvPr>
        </p:nvSpPr>
        <p:spPr>
          <a:xfrm>
            <a:off x="1819806" y="-100021"/>
            <a:ext cx="55044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0957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070371">
            <a:off x="-266242" y="3439778"/>
            <a:ext cx="2188390" cy="189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 rot="5400000">
            <a:off x="-173675" y="-584875"/>
            <a:ext cx="6401400" cy="6053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>
            <p:ph type="title"/>
          </p:nvPr>
        </p:nvSpPr>
        <p:spPr>
          <a:xfrm>
            <a:off x="628525" y="3624750"/>
            <a:ext cx="5101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6" name="Google Shape;166;p27"/>
          <p:cNvSpPr txBox="1"/>
          <p:nvPr>
            <p:ph hasCustomPrompt="1" idx="2" type="title"/>
          </p:nvPr>
        </p:nvSpPr>
        <p:spPr>
          <a:xfrm>
            <a:off x="628525" y="-196675"/>
            <a:ext cx="51012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2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"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1819875" y="3700938"/>
            <a:ext cx="55044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28"/>
          <p:cNvSpPr txBox="1"/>
          <p:nvPr>
            <p:ph hasCustomPrompt="1" idx="2" type="title"/>
          </p:nvPr>
        </p:nvSpPr>
        <p:spPr>
          <a:xfrm>
            <a:off x="1819800" y="-117397"/>
            <a:ext cx="5504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28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35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0960" y="0"/>
            <a:ext cx="6744038" cy="380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 flipH="1" rot="3729750">
            <a:off x="5880736" y="521950"/>
            <a:ext cx="97510" cy="109258"/>
          </a:xfrm>
          <a:custGeom>
            <a:rect b="b" l="l" r="r" t="t"/>
            <a:pathLst>
              <a:path extrusionOk="0" h="3748" w="3345">
                <a:moveTo>
                  <a:pt x="789" y="305"/>
                </a:moveTo>
                <a:cubicBezTo>
                  <a:pt x="1009" y="305"/>
                  <a:pt x="1306" y="434"/>
                  <a:pt x="1672" y="672"/>
                </a:cubicBezTo>
                <a:cubicBezTo>
                  <a:pt x="2188" y="1041"/>
                  <a:pt x="2582" y="1606"/>
                  <a:pt x="2779" y="2221"/>
                </a:cubicBezTo>
                <a:cubicBezTo>
                  <a:pt x="2951" y="2688"/>
                  <a:pt x="2951" y="2983"/>
                  <a:pt x="2803" y="3204"/>
                </a:cubicBezTo>
                <a:cubicBezTo>
                  <a:pt x="2690" y="3374"/>
                  <a:pt x="2494" y="3439"/>
                  <a:pt x="2280" y="3439"/>
                </a:cubicBezTo>
                <a:cubicBezTo>
                  <a:pt x="2027" y="3439"/>
                  <a:pt x="1749" y="3349"/>
                  <a:pt x="1549" y="3229"/>
                </a:cubicBezTo>
                <a:cubicBezTo>
                  <a:pt x="836" y="2811"/>
                  <a:pt x="320" y="1655"/>
                  <a:pt x="344" y="918"/>
                </a:cubicBezTo>
                <a:cubicBezTo>
                  <a:pt x="320" y="696"/>
                  <a:pt x="418" y="475"/>
                  <a:pt x="590" y="352"/>
                </a:cubicBezTo>
                <a:cubicBezTo>
                  <a:pt x="647" y="320"/>
                  <a:pt x="713" y="305"/>
                  <a:pt x="789" y="305"/>
                </a:cubicBezTo>
                <a:close/>
                <a:moveTo>
                  <a:pt x="787" y="0"/>
                </a:moveTo>
                <a:cubicBezTo>
                  <a:pt x="658" y="0"/>
                  <a:pt x="543" y="28"/>
                  <a:pt x="443" y="82"/>
                </a:cubicBezTo>
                <a:cubicBezTo>
                  <a:pt x="172" y="254"/>
                  <a:pt x="0" y="573"/>
                  <a:pt x="49" y="893"/>
                </a:cubicBezTo>
                <a:cubicBezTo>
                  <a:pt x="25" y="1729"/>
                  <a:pt x="566" y="3008"/>
                  <a:pt x="1402" y="3499"/>
                </a:cubicBezTo>
                <a:cubicBezTo>
                  <a:pt x="1648" y="3647"/>
                  <a:pt x="1967" y="3745"/>
                  <a:pt x="2287" y="3745"/>
                </a:cubicBezTo>
                <a:cubicBezTo>
                  <a:pt x="2308" y="3747"/>
                  <a:pt x="2330" y="3748"/>
                  <a:pt x="2351" y="3748"/>
                </a:cubicBezTo>
                <a:cubicBezTo>
                  <a:pt x="2624" y="3748"/>
                  <a:pt x="2891" y="3605"/>
                  <a:pt x="3074" y="3376"/>
                </a:cubicBezTo>
                <a:cubicBezTo>
                  <a:pt x="3344" y="2983"/>
                  <a:pt x="3197" y="2467"/>
                  <a:pt x="3074" y="2122"/>
                </a:cubicBezTo>
                <a:cubicBezTo>
                  <a:pt x="2729" y="1286"/>
                  <a:pt x="2336" y="745"/>
                  <a:pt x="1844" y="401"/>
                </a:cubicBezTo>
                <a:cubicBezTo>
                  <a:pt x="1422" y="131"/>
                  <a:pt x="1070" y="0"/>
                  <a:pt x="787" y="0"/>
                </a:cubicBezTo>
                <a:close/>
              </a:path>
            </a:pathLst>
          </a:custGeom>
          <a:solidFill>
            <a:schemeClr val="dk2"/>
          </a:solidFill>
          <a:ln cap="flat" cmpd="sng" w="8000">
            <a:solidFill>
              <a:schemeClr val="lt1"/>
            </a:solidFill>
            <a:prstDash val="solid"/>
            <a:miter lim="2458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/>
          <p:nvPr/>
        </p:nvSpPr>
        <p:spPr>
          <a:xfrm rot="5400000">
            <a:off x="-142800" y="-356275"/>
            <a:ext cx="6401400" cy="6053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659400" y="3853350"/>
            <a:ext cx="52380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6" name="Google Shape;176;p29"/>
          <p:cNvSpPr txBox="1"/>
          <p:nvPr>
            <p:ph hasCustomPrompt="1" idx="2" type="title"/>
          </p:nvPr>
        </p:nvSpPr>
        <p:spPr>
          <a:xfrm>
            <a:off x="659400" y="31925"/>
            <a:ext cx="52380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36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 rotWithShape="1">
          <a:blip r:embed="rId2">
            <a:alphaModFix/>
          </a:blip>
          <a:srcRect b="0" l="0" r="22899" t="20716"/>
          <a:stretch/>
        </p:blipFill>
        <p:spPr>
          <a:xfrm flipH="1" rot="10800000">
            <a:off x="2758225" y="1455399"/>
            <a:ext cx="6442725" cy="37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/>
          <p:nvPr/>
        </p:nvSpPr>
        <p:spPr>
          <a:xfrm rot="5400000">
            <a:off x="-158400" y="-371875"/>
            <a:ext cx="6401400" cy="6084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type="title"/>
          </p:nvPr>
        </p:nvSpPr>
        <p:spPr>
          <a:xfrm>
            <a:off x="659400" y="3700950"/>
            <a:ext cx="52227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30"/>
          <p:cNvSpPr txBox="1"/>
          <p:nvPr>
            <p:ph hasCustomPrompt="1" idx="2" type="title"/>
          </p:nvPr>
        </p:nvSpPr>
        <p:spPr>
          <a:xfrm>
            <a:off x="659400" y="-120475"/>
            <a:ext cx="52227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544275" y="383075"/>
            <a:ext cx="8055300" cy="4377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37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666" y="0"/>
            <a:ext cx="580733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 rot="5400000">
            <a:off x="3147625" y="-238950"/>
            <a:ext cx="6401400" cy="5621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>
            <p:ph type="title"/>
          </p:nvPr>
        </p:nvSpPr>
        <p:spPr>
          <a:xfrm>
            <a:off x="3600325" y="3624749"/>
            <a:ext cx="4903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1"/>
          <p:cNvSpPr txBox="1"/>
          <p:nvPr>
            <p:ph hasCustomPrompt="1" idx="2" type="title"/>
          </p:nvPr>
        </p:nvSpPr>
        <p:spPr>
          <a:xfrm>
            <a:off x="3600325" y="-196675"/>
            <a:ext cx="49032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39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4651150" y="473050"/>
            <a:ext cx="39330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189" name="Google Shape;18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50800"/>
            <a:ext cx="3536224" cy="23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 rot="-5400000">
            <a:off x="-1038175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2" type="title"/>
          </p:nvPr>
        </p:nvSpPr>
        <p:spPr>
          <a:xfrm>
            <a:off x="2521900" y="133968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1" type="subTitle"/>
          </p:nvPr>
        </p:nvSpPr>
        <p:spPr>
          <a:xfrm>
            <a:off x="2521900" y="1689759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3"/>
          <p:cNvSpPr txBox="1"/>
          <p:nvPr>
            <p:ph idx="3" type="title"/>
          </p:nvPr>
        </p:nvSpPr>
        <p:spPr>
          <a:xfrm>
            <a:off x="4290750" y="133968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4" type="subTitle"/>
          </p:nvPr>
        </p:nvSpPr>
        <p:spPr>
          <a:xfrm>
            <a:off x="4290750" y="1689759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3"/>
          <p:cNvSpPr txBox="1"/>
          <p:nvPr>
            <p:ph idx="5" type="title"/>
          </p:nvPr>
        </p:nvSpPr>
        <p:spPr>
          <a:xfrm>
            <a:off x="6059600" y="133968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33"/>
          <p:cNvSpPr txBox="1"/>
          <p:nvPr>
            <p:ph idx="6" type="subTitle"/>
          </p:nvPr>
        </p:nvSpPr>
        <p:spPr>
          <a:xfrm>
            <a:off x="6059600" y="1689759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7" type="title"/>
          </p:nvPr>
        </p:nvSpPr>
        <p:spPr>
          <a:xfrm>
            <a:off x="2521900" y="3106349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33"/>
          <p:cNvSpPr txBox="1"/>
          <p:nvPr>
            <p:ph idx="8" type="subTitle"/>
          </p:nvPr>
        </p:nvSpPr>
        <p:spPr>
          <a:xfrm>
            <a:off x="2521900" y="3456421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9" type="title"/>
          </p:nvPr>
        </p:nvSpPr>
        <p:spPr>
          <a:xfrm>
            <a:off x="4290750" y="3106349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3"/>
          <p:cNvSpPr txBox="1"/>
          <p:nvPr>
            <p:ph idx="13" type="subTitle"/>
          </p:nvPr>
        </p:nvSpPr>
        <p:spPr>
          <a:xfrm>
            <a:off x="4290750" y="3456421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3"/>
          <p:cNvSpPr txBox="1"/>
          <p:nvPr>
            <p:ph idx="14" type="title"/>
          </p:nvPr>
        </p:nvSpPr>
        <p:spPr>
          <a:xfrm>
            <a:off x="6059600" y="3106349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idx="15" type="subTitle"/>
          </p:nvPr>
        </p:nvSpPr>
        <p:spPr>
          <a:xfrm>
            <a:off x="6059600" y="3456421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3"/>
          <p:cNvSpPr/>
          <p:nvPr/>
        </p:nvSpPr>
        <p:spPr>
          <a:xfrm>
            <a:off x="1834050" y="619500"/>
            <a:ext cx="6472200" cy="3855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-89675" y="-38800"/>
            <a:ext cx="14358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40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 rotWithShape="1">
          <a:blip r:embed="rId2">
            <a:alphaModFix/>
          </a:blip>
          <a:srcRect b="7705" l="14938" r="17803" t="4428"/>
          <a:stretch/>
        </p:blipFill>
        <p:spPr>
          <a:xfrm flipH="1">
            <a:off x="31676" y="0"/>
            <a:ext cx="15588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 rotWithShape="1">
          <a:blip r:embed="rId2">
            <a:alphaModFix/>
          </a:blip>
          <a:srcRect b="7705" l="14940" r="16429" t="4428"/>
          <a:stretch/>
        </p:blipFill>
        <p:spPr>
          <a:xfrm>
            <a:off x="7553525" y="0"/>
            <a:ext cx="15904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/>
          <p:nvPr/>
        </p:nvSpPr>
        <p:spPr>
          <a:xfrm rot="5400000">
            <a:off x="1371300" y="-1139575"/>
            <a:ext cx="6401400" cy="7163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4"/>
          <p:cNvSpPr txBox="1"/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2" type="title"/>
          </p:nvPr>
        </p:nvSpPr>
        <p:spPr>
          <a:xfrm>
            <a:off x="1752171" y="159725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1752171" y="190595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4"/>
          <p:cNvSpPr txBox="1"/>
          <p:nvPr>
            <p:ph idx="3" type="title"/>
          </p:nvPr>
        </p:nvSpPr>
        <p:spPr>
          <a:xfrm>
            <a:off x="3792596" y="159725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4" type="subTitle"/>
          </p:nvPr>
        </p:nvSpPr>
        <p:spPr>
          <a:xfrm>
            <a:off x="3792600" y="190595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idx="5" type="title"/>
          </p:nvPr>
        </p:nvSpPr>
        <p:spPr>
          <a:xfrm>
            <a:off x="5833021" y="159723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6" type="subTitle"/>
          </p:nvPr>
        </p:nvSpPr>
        <p:spPr>
          <a:xfrm>
            <a:off x="5833029" y="190593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4"/>
          <p:cNvSpPr txBox="1"/>
          <p:nvPr>
            <p:ph idx="7" type="title"/>
          </p:nvPr>
        </p:nvSpPr>
        <p:spPr>
          <a:xfrm>
            <a:off x="4898483" y="318465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8" type="subTitle"/>
          </p:nvPr>
        </p:nvSpPr>
        <p:spPr>
          <a:xfrm>
            <a:off x="4898492" y="349335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9" type="title"/>
          </p:nvPr>
        </p:nvSpPr>
        <p:spPr>
          <a:xfrm>
            <a:off x="2783933" y="318465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13" type="subTitle"/>
          </p:nvPr>
        </p:nvSpPr>
        <p:spPr>
          <a:xfrm>
            <a:off x="2783942" y="349335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 rot="-5400000">
            <a:off x="-778907" y="2075775"/>
            <a:ext cx="40683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35"/>
          <p:cNvSpPr/>
          <p:nvPr/>
        </p:nvSpPr>
        <p:spPr>
          <a:xfrm>
            <a:off x="-114125" y="-38800"/>
            <a:ext cx="18258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 rot="-5400000">
            <a:off x="-954625" y="2263175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6" name="Google Shape;226;p36"/>
          <p:cNvSpPr txBox="1"/>
          <p:nvPr>
            <p:ph idx="2" type="title"/>
          </p:nvPr>
        </p:nvSpPr>
        <p:spPr>
          <a:xfrm>
            <a:off x="2187925" y="2297163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36"/>
          <p:cNvSpPr txBox="1"/>
          <p:nvPr>
            <p:ph idx="1" type="subTitle"/>
          </p:nvPr>
        </p:nvSpPr>
        <p:spPr>
          <a:xfrm>
            <a:off x="2187925" y="280408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6"/>
          <p:cNvSpPr txBox="1"/>
          <p:nvPr>
            <p:ph idx="3" type="title"/>
          </p:nvPr>
        </p:nvSpPr>
        <p:spPr>
          <a:xfrm>
            <a:off x="4069725" y="2297163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4" type="subTitle"/>
          </p:nvPr>
        </p:nvSpPr>
        <p:spPr>
          <a:xfrm>
            <a:off x="4069723" y="280408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5" type="title"/>
          </p:nvPr>
        </p:nvSpPr>
        <p:spPr>
          <a:xfrm>
            <a:off x="5951513" y="2297163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6" type="subTitle"/>
          </p:nvPr>
        </p:nvSpPr>
        <p:spPr>
          <a:xfrm>
            <a:off x="5951521" y="280408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 rot="-5400000">
            <a:off x="-845575" y="2096950"/>
            <a:ext cx="40755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4" name="Google Shape;234;p37"/>
          <p:cNvSpPr txBox="1"/>
          <p:nvPr>
            <p:ph idx="2" type="title"/>
          </p:nvPr>
        </p:nvSpPr>
        <p:spPr>
          <a:xfrm>
            <a:off x="2163550" y="134960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37"/>
          <p:cNvSpPr txBox="1"/>
          <p:nvPr>
            <p:ph idx="1" type="subTitle"/>
          </p:nvPr>
        </p:nvSpPr>
        <p:spPr>
          <a:xfrm>
            <a:off x="2163550" y="1701742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7"/>
          <p:cNvSpPr txBox="1"/>
          <p:nvPr>
            <p:ph idx="3" type="title"/>
          </p:nvPr>
        </p:nvSpPr>
        <p:spPr>
          <a:xfrm>
            <a:off x="3722350" y="134960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4" type="subTitle"/>
          </p:nvPr>
        </p:nvSpPr>
        <p:spPr>
          <a:xfrm>
            <a:off x="3722354" y="1701742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5" type="title"/>
          </p:nvPr>
        </p:nvSpPr>
        <p:spPr>
          <a:xfrm>
            <a:off x="5313163" y="272717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6" type="subTitle"/>
          </p:nvPr>
        </p:nvSpPr>
        <p:spPr>
          <a:xfrm>
            <a:off x="5313171" y="308601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7" type="title"/>
          </p:nvPr>
        </p:nvSpPr>
        <p:spPr>
          <a:xfrm>
            <a:off x="6871963" y="272717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37"/>
          <p:cNvSpPr txBox="1"/>
          <p:nvPr>
            <p:ph idx="8" type="subTitle"/>
          </p:nvPr>
        </p:nvSpPr>
        <p:spPr>
          <a:xfrm>
            <a:off x="6871971" y="308601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7"/>
          <p:cNvSpPr/>
          <p:nvPr/>
        </p:nvSpPr>
        <p:spPr>
          <a:xfrm>
            <a:off x="-105975" y="-38800"/>
            <a:ext cx="18177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 1">
  <p:cSld name="CUSTOM_41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640350" y="571500"/>
            <a:ext cx="49203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2">
            <a:alphaModFix/>
          </a:blip>
          <a:srcRect b="4443" l="0" r="0" t="0"/>
          <a:stretch/>
        </p:blipFill>
        <p:spPr>
          <a:xfrm>
            <a:off x="0" y="226500"/>
            <a:ext cx="9143998" cy="49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 rot="-5400000">
            <a:off x="-978461" y="2290450"/>
            <a:ext cx="40755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8" name="Google Shape;248;p39"/>
          <p:cNvSpPr txBox="1"/>
          <p:nvPr>
            <p:ph idx="2" type="title"/>
          </p:nvPr>
        </p:nvSpPr>
        <p:spPr>
          <a:xfrm>
            <a:off x="2161488" y="114582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1" type="subTitle"/>
          </p:nvPr>
        </p:nvSpPr>
        <p:spPr>
          <a:xfrm>
            <a:off x="2161488" y="1489161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3" type="title"/>
          </p:nvPr>
        </p:nvSpPr>
        <p:spPr>
          <a:xfrm>
            <a:off x="2161488" y="290503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4" type="subTitle"/>
          </p:nvPr>
        </p:nvSpPr>
        <p:spPr>
          <a:xfrm>
            <a:off x="2161492" y="3239713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5" type="title"/>
          </p:nvPr>
        </p:nvSpPr>
        <p:spPr>
          <a:xfrm>
            <a:off x="6420100" y="114582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6" type="subTitle"/>
          </p:nvPr>
        </p:nvSpPr>
        <p:spPr>
          <a:xfrm>
            <a:off x="6420109" y="1489161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9"/>
          <p:cNvSpPr txBox="1"/>
          <p:nvPr>
            <p:ph idx="7" type="title"/>
          </p:nvPr>
        </p:nvSpPr>
        <p:spPr>
          <a:xfrm>
            <a:off x="6420100" y="290503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39"/>
          <p:cNvSpPr txBox="1"/>
          <p:nvPr>
            <p:ph idx="8" type="subTitle"/>
          </p:nvPr>
        </p:nvSpPr>
        <p:spPr>
          <a:xfrm>
            <a:off x="6420109" y="3239713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9"/>
          <p:cNvSpPr/>
          <p:nvPr/>
        </p:nvSpPr>
        <p:spPr>
          <a:xfrm>
            <a:off x="1834050" y="619500"/>
            <a:ext cx="6472200" cy="3855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 rot="-5400000">
            <a:off x="-820021" y="2113200"/>
            <a:ext cx="40755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0" name="Google Shape;260;p40"/>
          <p:cNvSpPr txBox="1"/>
          <p:nvPr>
            <p:ph idx="2" type="title"/>
          </p:nvPr>
        </p:nvSpPr>
        <p:spPr>
          <a:xfrm>
            <a:off x="2815975" y="2322875"/>
            <a:ext cx="16089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idx="1" type="subTitle"/>
          </p:nvPr>
        </p:nvSpPr>
        <p:spPr>
          <a:xfrm>
            <a:off x="2841025" y="2631563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3" type="title"/>
          </p:nvPr>
        </p:nvSpPr>
        <p:spPr>
          <a:xfrm>
            <a:off x="4697769" y="2322875"/>
            <a:ext cx="16089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40"/>
          <p:cNvSpPr txBox="1"/>
          <p:nvPr>
            <p:ph idx="4" type="subTitle"/>
          </p:nvPr>
        </p:nvSpPr>
        <p:spPr>
          <a:xfrm>
            <a:off x="4722819" y="2631563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0"/>
          <p:cNvSpPr txBox="1"/>
          <p:nvPr>
            <p:ph idx="5" type="title"/>
          </p:nvPr>
        </p:nvSpPr>
        <p:spPr>
          <a:xfrm>
            <a:off x="6579563" y="2322863"/>
            <a:ext cx="16092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40"/>
          <p:cNvSpPr txBox="1"/>
          <p:nvPr>
            <p:ph idx="6" type="subTitle"/>
          </p:nvPr>
        </p:nvSpPr>
        <p:spPr>
          <a:xfrm>
            <a:off x="6604763" y="2631563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0"/>
          <p:cNvSpPr/>
          <p:nvPr/>
        </p:nvSpPr>
        <p:spPr>
          <a:xfrm>
            <a:off x="2523675" y="973350"/>
            <a:ext cx="5907000" cy="31968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482325" y="2744602"/>
            <a:ext cx="26757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482325" y="3088706"/>
            <a:ext cx="2675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134975" y="1327628"/>
            <a:ext cx="26757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1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134975" y="1662210"/>
            <a:ext cx="2675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42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 rot="-5400000">
            <a:off x="-820021" y="2113200"/>
            <a:ext cx="40755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9" name="Google Shape;269;p41"/>
          <p:cNvSpPr txBox="1"/>
          <p:nvPr>
            <p:ph idx="2" type="title"/>
          </p:nvPr>
        </p:nvSpPr>
        <p:spPr>
          <a:xfrm>
            <a:off x="2453203" y="1235125"/>
            <a:ext cx="32805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1" type="subTitle"/>
          </p:nvPr>
        </p:nvSpPr>
        <p:spPr>
          <a:xfrm>
            <a:off x="2453200" y="1555075"/>
            <a:ext cx="3280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3" type="title"/>
          </p:nvPr>
        </p:nvSpPr>
        <p:spPr>
          <a:xfrm>
            <a:off x="2453253" y="2926650"/>
            <a:ext cx="32805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4" type="subTitle"/>
          </p:nvPr>
        </p:nvSpPr>
        <p:spPr>
          <a:xfrm>
            <a:off x="2453250" y="3252350"/>
            <a:ext cx="3280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3" name="Google Shape;273;p41"/>
          <p:cNvPicPr preferRelativeResize="0"/>
          <p:nvPr/>
        </p:nvPicPr>
        <p:blipFill rotWithShape="1">
          <a:blip r:embed="rId2">
            <a:alphaModFix/>
          </a:blip>
          <a:srcRect b="0" l="0" r="36220" t="0"/>
          <a:stretch/>
        </p:blipFill>
        <p:spPr>
          <a:xfrm>
            <a:off x="5829300" y="0"/>
            <a:ext cx="3280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 rot="-5400000">
            <a:off x="-1000075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2" type="title"/>
          </p:nvPr>
        </p:nvSpPr>
        <p:spPr>
          <a:xfrm>
            <a:off x="2357400" y="3003613"/>
            <a:ext cx="2084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2"/>
          <p:cNvSpPr txBox="1"/>
          <p:nvPr>
            <p:ph idx="1" type="subTitle"/>
          </p:nvPr>
        </p:nvSpPr>
        <p:spPr>
          <a:xfrm>
            <a:off x="2357375" y="3340888"/>
            <a:ext cx="20847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2"/>
          <p:cNvSpPr txBox="1"/>
          <p:nvPr>
            <p:ph idx="3" type="title"/>
          </p:nvPr>
        </p:nvSpPr>
        <p:spPr>
          <a:xfrm>
            <a:off x="5446249" y="3003613"/>
            <a:ext cx="2084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42"/>
          <p:cNvSpPr txBox="1"/>
          <p:nvPr>
            <p:ph idx="4" type="subTitle"/>
          </p:nvPr>
        </p:nvSpPr>
        <p:spPr>
          <a:xfrm>
            <a:off x="5446255" y="3340888"/>
            <a:ext cx="20847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3"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1719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9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/>
          <p:nvPr/>
        </p:nvSpPr>
        <p:spPr>
          <a:xfrm rot="5400000">
            <a:off x="1371300" y="-1139575"/>
            <a:ext cx="6401400" cy="7163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 txBox="1"/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2" type="title"/>
          </p:nvPr>
        </p:nvSpPr>
        <p:spPr>
          <a:xfrm>
            <a:off x="1175425" y="3185325"/>
            <a:ext cx="2226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43"/>
          <p:cNvSpPr txBox="1"/>
          <p:nvPr>
            <p:ph idx="1" type="subTitle"/>
          </p:nvPr>
        </p:nvSpPr>
        <p:spPr>
          <a:xfrm>
            <a:off x="1175425" y="3494025"/>
            <a:ext cx="22263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3"/>
          <p:cNvSpPr txBox="1"/>
          <p:nvPr>
            <p:ph idx="3" type="title"/>
          </p:nvPr>
        </p:nvSpPr>
        <p:spPr>
          <a:xfrm>
            <a:off x="3458825" y="3185325"/>
            <a:ext cx="2226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4" type="subTitle"/>
          </p:nvPr>
        </p:nvSpPr>
        <p:spPr>
          <a:xfrm>
            <a:off x="3458825" y="3494025"/>
            <a:ext cx="22263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5" type="title"/>
          </p:nvPr>
        </p:nvSpPr>
        <p:spPr>
          <a:xfrm>
            <a:off x="5750775" y="3185325"/>
            <a:ext cx="2226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6" type="subTitle"/>
          </p:nvPr>
        </p:nvSpPr>
        <p:spPr>
          <a:xfrm>
            <a:off x="5750775" y="3494025"/>
            <a:ext cx="22263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 rot="-5400000">
            <a:off x="-1003539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3" name="Google Shape;293;p44"/>
          <p:cNvSpPr txBox="1"/>
          <p:nvPr>
            <p:ph idx="2" type="title"/>
          </p:nvPr>
        </p:nvSpPr>
        <p:spPr>
          <a:xfrm>
            <a:off x="2261350" y="964050"/>
            <a:ext cx="2382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44"/>
          <p:cNvSpPr txBox="1"/>
          <p:nvPr>
            <p:ph idx="1" type="subTitle"/>
          </p:nvPr>
        </p:nvSpPr>
        <p:spPr>
          <a:xfrm>
            <a:off x="2261350" y="1272750"/>
            <a:ext cx="23823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4"/>
          <p:cNvSpPr txBox="1"/>
          <p:nvPr>
            <p:ph idx="3" type="title"/>
          </p:nvPr>
        </p:nvSpPr>
        <p:spPr>
          <a:xfrm>
            <a:off x="2261350" y="2313150"/>
            <a:ext cx="2382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44"/>
          <p:cNvSpPr txBox="1"/>
          <p:nvPr>
            <p:ph idx="4" type="subTitle"/>
          </p:nvPr>
        </p:nvSpPr>
        <p:spPr>
          <a:xfrm>
            <a:off x="2261350" y="2621850"/>
            <a:ext cx="2382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4"/>
          <p:cNvSpPr txBox="1"/>
          <p:nvPr>
            <p:ph idx="5" type="title"/>
          </p:nvPr>
        </p:nvSpPr>
        <p:spPr>
          <a:xfrm>
            <a:off x="2261357" y="3680550"/>
            <a:ext cx="2382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44"/>
          <p:cNvSpPr txBox="1"/>
          <p:nvPr>
            <p:ph idx="6" type="subTitle"/>
          </p:nvPr>
        </p:nvSpPr>
        <p:spPr>
          <a:xfrm>
            <a:off x="2261375" y="3989250"/>
            <a:ext cx="2382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4"/>
          <p:cNvSpPr txBox="1"/>
          <p:nvPr>
            <p:ph hasCustomPrompt="1" idx="7" type="title"/>
          </p:nvPr>
        </p:nvSpPr>
        <p:spPr>
          <a:xfrm>
            <a:off x="2261350" y="560850"/>
            <a:ext cx="15615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44"/>
          <p:cNvSpPr txBox="1"/>
          <p:nvPr>
            <p:ph hasCustomPrompt="1" idx="8" type="title"/>
          </p:nvPr>
        </p:nvSpPr>
        <p:spPr>
          <a:xfrm>
            <a:off x="2261350" y="1928250"/>
            <a:ext cx="15615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44"/>
          <p:cNvSpPr txBox="1"/>
          <p:nvPr>
            <p:ph hasCustomPrompt="1" idx="9" type="title"/>
          </p:nvPr>
        </p:nvSpPr>
        <p:spPr>
          <a:xfrm>
            <a:off x="2261350" y="3295650"/>
            <a:ext cx="15615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4"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 rotWithShape="1">
          <a:blip r:embed="rId2">
            <a:alphaModFix/>
          </a:blip>
          <a:srcRect b="7347" l="12203" r="0" t="0"/>
          <a:stretch/>
        </p:blipFill>
        <p:spPr>
          <a:xfrm>
            <a:off x="0" y="0"/>
            <a:ext cx="550254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 rotWithShape="1">
          <a:blip r:embed="rId2">
            <a:alphaModFix/>
          </a:blip>
          <a:srcRect b="7347" l="12203" r="0" t="0"/>
          <a:stretch/>
        </p:blipFill>
        <p:spPr>
          <a:xfrm flipH="1">
            <a:off x="3641451" y="14625"/>
            <a:ext cx="55025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/>
          <p:nvPr/>
        </p:nvSpPr>
        <p:spPr>
          <a:xfrm flipH="1" rot="-5400000">
            <a:off x="2524200" y="-1218225"/>
            <a:ext cx="4095600" cy="6401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5"/>
          <p:cNvSpPr txBox="1"/>
          <p:nvPr>
            <p:ph type="title"/>
          </p:nvPr>
        </p:nvSpPr>
        <p:spPr>
          <a:xfrm>
            <a:off x="1922150" y="2527263"/>
            <a:ext cx="2382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45"/>
          <p:cNvSpPr txBox="1"/>
          <p:nvPr>
            <p:ph idx="1" type="subTitle"/>
          </p:nvPr>
        </p:nvSpPr>
        <p:spPr>
          <a:xfrm>
            <a:off x="1922150" y="2835963"/>
            <a:ext cx="23823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5"/>
          <p:cNvSpPr txBox="1"/>
          <p:nvPr>
            <p:ph hasCustomPrompt="1" idx="2" type="title"/>
          </p:nvPr>
        </p:nvSpPr>
        <p:spPr>
          <a:xfrm>
            <a:off x="1922150" y="1857675"/>
            <a:ext cx="23823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45"/>
          <p:cNvSpPr txBox="1"/>
          <p:nvPr>
            <p:ph idx="3" type="title"/>
          </p:nvPr>
        </p:nvSpPr>
        <p:spPr>
          <a:xfrm>
            <a:off x="4839550" y="2509288"/>
            <a:ext cx="2382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5"/>
          <p:cNvSpPr txBox="1"/>
          <p:nvPr>
            <p:ph idx="4" type="subTitle"/>
          </p:nvPr>
        </p:nvSpPr>
        <p:spPr>
          <a:xfrm>
            <a:off x="4839550" y="2817988"/>
            <a:ext cx="23823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hasCustomPrompt="1" idx="5" type="title"/>
          </p:nvPr>
        </p:nvSpPr>
        <p:spPr>
          <a:xfrm>
            <a:off x="4839550" y="1839700"/>
            <a:ext cx="23823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45"/>
          <p:cNvSpPr txBox="1"/>
          <p:nvPr>
            <p:ph idx="6"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 rot="-5400000">
            <a:off x="-984175" y="2292700"/>
            <a:ext cx="4075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5" name="Google Shape;315;p46"/>
          <p:cNvSpPr txBox="1"/>
          <p:nvPr>
            <p:ph idx="2" type="title"/>
          </p:nvPr>
        </p:nvSpPr>
        <p:spPr>
          <a:xfrm>
            <a:off x="2815975" y="239703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46"/>
          <p:cNvSpPr txBox="1"/>
          <p:nvPr>
            <p:ph idx="1" type="subTitle"/>
          </p:nvPr>
        </p:nvSpPr>
        <p:spPr>
          <a:xfrm>
            <a:off x="2815975" y="270573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3" type="title"/>
          </p:nvPr>
        </p:nvSpPr>
        <p:spPr>
          <a:xfrm>
            <a:off x="4697775" y="239703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46"/>
          <p:cNvSpPr txBox="1"/>
          <p:nvPr>
            <p:ph idx="4" type="subTitle"/>
          </p:nvPr>
        </p:nvSpPr>
        <p:spPr>
          <a:xfrm>
            <a:off x="4697779" y="270573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5" type="title"/>
          </p:nvPr>
        </p:nvSpPr>
        <p:spPr>
          <a:xfrm>
            <a:off x="6579563" y="239703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46"/>
          <p:cNvSpPr txBox="1"/>
          <p:nvPr>
            <p:ph idx="6" type="subTitle"/>
          </p:nvPr>
        </p:nvSpPr>
        <p:spPr>
          <a:xfrm>
            <a:off x="6579571" y="270573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6"/>
          <p:cNvSpPr txBox="1"/>
          <p:nvPr>
            <p:ph hasCustomPrompt="1" idx="7" type="title"/>
          </p:nvPr>
        </p:nvSpPr>
        <p:spPr>
          <a:xfrm>
            <a:off x="3269375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46"/>
          <p:cNvSpPr txBox="1"/>
          <p:nvPr>
            <p:ph hasCustomPrompt="1" idx="8" type="title"/>
          </p:nvPr>
        </p:nvSpPr>
        <p:spPr>
          <a:xfrm>
            <a:off x="5151113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46"/>
          <p:cNvSpPr txBox="1"/>
          <p:nvPr>
            <p:ph hasCustomPrompt="1" idx="9" type="title"/>
          </p:nvPr>
        </p:nvSpPr>
        <p:spPr>
          <a:xfrm>
            <a:off x="7032875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46"/>
          <p:cNvSpPr/>
          <p:nvPr/>
        </p:nvSpPr>
        <p:spPr>
          <a:xfrm>
            <a:off x="2523675" y="973350"/>
            <a:ext cx="5907000" cy="31968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6"/>
          <p:cNvSpPr/>
          <p:nvPr/>
        </p:nvSpPr>
        <p:spPr>
          <a:xfrm>
            <a:off x="-81525" y="-38800"/>
            <a:ext cx="14277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 rot="-5400000">
            <a:off x="-751183" y="2074500"/>
            <a:ext cx="40227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47"/>
          <p:cNvSpPr txBox="1"/>
          <p:nvPr>
            <p:ph idx="1" type="subTitle"/>
          </p:nvPr>
        </p:nvSpPr>
        <p:spPr>
          <a:xfrm>
            <a:off x="2029050" y="1079150"/>
            <a:ext cx="31797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6">
  <p:cSld name="CUSTOM_30"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2" type="title"/>
          </p:nvPr>
        </p:nvSpPr>
        <p:spPr>
          <a:xfrm>
            <a:off x="640401" y="1591342"/>
            <a:ext cx="3606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1" type="subTitle"/>
          </p:nvPr>
        </p:nvSpPr>
        <p:spPr>
          <a:xfrm>
            <a:off x="640350" y="1930950"/>
            <a:ext cx="3606000" cy="19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8"/>
          <p:cNvSpPr txBox="1"/>
          <p:nvPr>
            <p:ph idx="3" type="title"/>
          </p:nvPr>
        </p:nvSpPr>
        <p:spPr>
          <a:xfrm>
            <a:off x="4897649" y="1591342"/>
            <a:ext cx="3606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48"/>
          <p:cNvSpPr txBox="1"/>
          <p:nvPr>
            <p:ph idx="4" type="subTitle"/>
          </p:nvPr>
        </p:nvSpPr>
        <p:spPr>
          <a:xfrm>
            <a:off x="4897650" y="1939775"/>
            <a:ext cx="3606000" cy="19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8"/>
          <p:cNvSpPr/>
          <p:nvPr/>
        </p:nvSpPr>
        <p:spPr>
          <a:xfrm rot="5400000">
            <a:off x="3936375" y="-3935050"/>
            <a:ext cx="1269600" cy="9142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 rotWithShape="1">
          <a:blip r:embed="rId2">
            <a:alphaModFix/>
          </a:blip>
          <a:srcRect b="23740" l="-1255" r="0" t="-3811"/>
          <a:stretch/>
        </p:blipFill>
        <p:spPr>
          <a:xfrm>
            <a:off x="-114375" y="3541700"/>
            <a:ext cx="9258374" cy="16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7">
  <p:cSld name="CUSTOM_46"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 rot="-5400000">
            <a:off x="-1000075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9" name="Google Shape;339;p49"/>
          <p:cNvSpPr txBox="1"/>
          <p:nvPr>
            <p:ph idx="2" type="title"/>
          </p:nvPr>
        </p:nvSpPr>
        <p:spPr>
          <a:xfrm>
            <a:off x="2191114" y="2424775"/>
            <a:ext cx="24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49"/>
          <p:cNvSpPr txBox="1"/>
          <p:nvPr>
            <p:ph idx="1" type="subTitle"/>
          </p:nvPr>
        </p:nvSpPr>
        <p:spPr>
          <a:xfrm>
            <a:off x="2191114" y="2762050"/>
            <a:ext cx="24171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9"/>
          <p:cNvSpPr txBox="1"/>
          <p:nvPr>
            <p:ph idx="3" type="title"/>
          </p:nvPr>
        </p:nvSpPr>
        <p:spPr>
          <a:xfrm>
            <a:off x="5246928" y="2424775"/>
            <a:ext cx="24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49"/>
          <p:cNvSpPr txBox="1"/>
          <p:nvPr>
            <p:ph idx="4" type="subTitle"/>
          </p:nvPr>
        </p:nvSpPr>
        <p:spPr>
          <a:xfrm>
            <a:off x="5246928" y="2762050"/>
            <a:ext cx="24171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49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9"/>
          <p:cNvPicPr preferRelativeResize="0"/>
          <p:nvPr/>
        </p:nvPicPr>
        <p:blipFill rotWithShape="1">
          <a:blip r:embed="rId2">
            <a:alphaModFix/>
          </a:blip>
          <a:srcRect b="0" l="-6539" r="6540" t="0"/>
          <a:stretch/>
        </p:blipFill>
        <p:spPr>
          <a:xfrm>
            <a:off x="5655312" y="16100"/>
            <a:ext cx="34886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>
            <p:ph type="title"/>
          </p:nvPr>
        </p:nvSpPr>
        <p:spPr>
          <a:xfrm>
            <a:off x="952500" y="1482975"/>
            <a:ext cx="26757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50"/>
          <p:cNvSpPr txBox="1"/>
          <p:nvPr>
            <p:ph idx="1" type="subTitle"/>
          </p:nvPr>
        </p:nvSpPr>
        <p:spPr>
          <a:xfrm>
            <a:off x="952500" y="2434725"/>
            <a:ext cx="2675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 rot="-5400000">
            <a:off x="-783126" y="2088525"/>
            <a:ext cx="40281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8"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5524500" y="1482975"/>
            <a:ext cx="26757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51"/>
          <p:cNvSpPr txBox="1"/>
          <p:nvPr>
            <p:ph idx="1" type="subTitle"/>
          </p:nvPr>
        </p:nvSpPr>
        <p:spPr>
          <a:xfrm>
            <a:off x="5524500" y="2434725"/>
            <a:ext cx="2675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1" name="Google Shape;35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03827"/>
            <a:ext cx="3524975" cy="31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98" y="0"/>
            <a:ext cx="4343400" cy="21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4">
    <p:bg>
      <p:bgPr>
        <a:solidFill>
          <a:schemeClr val="dk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52"/>
          <p:cNvSpPr txBox="1"/>
          <p:nvPr>
            <p:ph idx="1" type="subTitle"/>
          </p:nvPr>
        </p:nvSpPr>
        <p:spPr>
          <a:xfrm>
            <a:off x="713225" y="1079150"/>
            <a:ext cx="7717500" cy="3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 rot="-5400000">
            <a:off x="-825175" y="2076500"/>
            <a:ext cx="40674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53"/>
          <p:cNvSpPr txBox="1"/>
          <p:nvPr>
            <p:ph idx="1" type="subTitle"/>
          </p:nvPr>
        </p:nvSpPr>
        <p:spPr>
          <a:xfrm>
            <a:off x="2730150" y="1138025"/>
            <a:ext cx="36837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53"/>
          <p:cNvSpPr txBox="1"/>
          <p:nvPr/>
        </p:nvSpPr>
        <p:spPr>
          <a:xfrm>
            <a:off x="2730150" y="2837075"/>
            <a:ext cx="3683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7"/>
          <p:cNvPicPr preferRelativeResize="0"/>
          <p:nvPr/>
        </p:nvPicPr>
        <p:blipFill rotWithShape="1">
          <a:blip r:embed="rId2">
            <a:alphaModFix/>
          </a:blip>
          <a:srcRect b="0" l="1221" r="1065" t="0"/>
          <a:stretch/>
        </p:blipFill>
        <p:spPr>
          <a:xfrm flipH="1">
            <a:off x="2" y="-95250"/>
            <a:ext cx="9143998" cy="52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476200" y="1239150"/>
            <a:ext cx="4191600" cy="2665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2549400" y="1599150"/>
            <a:ext cx="40452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2549400" y="2035350"/>
            <a:ext cx="40452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1388100" y="2292225"/>
            <a:ext cx="63678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 rot="-5400000">
            <a:off x="-777775" y="1830550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4302275" y="3872270"/>
            <a:ext cx="40452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713225" y="1039260"/>
            <a:ext cx="39330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document/d/1GxMbBwtiCY9Pt-SDENhv4HkWo2WPlCmqtu66qaDzUp4/edit?usp=shar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document/d/1GxMbBwtiCY9Pt-SDENhv4HkWo2WPlCmqtu66qaDzUp4/edit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document/d/1GxMbBwtiCY9Pt-SDENhv4HkWo2WPlCmqtu66qaDzUp4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ctrTitle"/>
          </p:nvPr>
        </p:nvSpPr>
        <p:spPr>
          <a:xfrm>
            <a:off x="713250" y="1454391"/>
            <a:ext cx="6094200" cy="1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Epigenomic Profiling of oncogenic TBX2 in Mouse Mammary Epithelial Cells(mMEC) as a model for Breast Cancer</a:t>
            </a:r>
            <a:endParaRPr sz="2500"/>
          </a:p>
        </p:txBody>
      </p:sp>
      <p:sp>
        <p:nvSpPr>
          <p:cNvPr id="370" name="Google Shape;370;p58"/>
          <p:cNvSpPr txBox="1"/>
          <p:nvPr>
            <p:ph idx="1" type="subTitle"/>
          </p:nvPr>
        </p:nvSpPr>
        <p:spPr>
          <a:xfrm>
            <a:off x="713225" y="3144891"/>
            <a:ext cx="6094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y : Martin Winn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 txBox="1"/>
          <p:nvPr>
            <p:ph type="title"/>
          </p:nvPr>
        </p:nvSpPr>
        <p:spPr>
          <a:xfrm>
            <a:off x="659400" y="3853350"/>
            <a:ext cx="52380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T-Box Genes</a:t>
            </a:r>
            <a:endParaRPr/>
          </a:p>
        </p:txBody>
      </p:sp>
      <p:pic>
        <p:nvPicPr>
          <p:cNvPr id="448" name="Google Shape;4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48552" cy="354855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/>
          <p:nvPr>
            <p:ph type="title"/>
          </p:nvPr>
        </p:nvSpPr>
        <p:spPr>
          <a:xfrm rot="-5400000">
            <a:off x="-845575" y="2096950"/>
            <a:ext cx="40755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TBX2</a:t>
            </a:r>
            <a:endParaRPr/>
          </a:p>
        </p:txBody>
      </p:sp>
      <p:sp>
        <p:nvSpPr>
          <p:cNvPr id="454" name="Google Shape;454;p68"/>
          <p:cNvSpPr txBox="1"/>
          <p:nvPr>
            <p:ph idx="2" type="title"/>
          </p:nvPr>
        </p:nvSpPr>
        <p:spPr>
          <a:xfrm>
            <a:off x="2163550" y="1349600"/>
            <a:ext cx="30654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455" name="Google Shape;455;p68"/>
          <p:cNvSpPr txBox="1"/>
          <p:nvPr>
            <p:ph idx="1" type="subTitle"/>
          </p:nvPr>
        </p:nvSpPr>
        <p:spPr>
          <a:xfrm>
            <a:off x="2163550" y="1830501"/>
            <a:ext cx="3065400" cy="1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T-box genes are a family of genes that code for transcription factors that contain a TATA box in the binding sites conserved across other family transcription factors.</a:t>
            </a:r>
            <a:endParaRPr sz="1100"/>
          </a:p>
        </p:txBody>
      </p:sp>
      <p:sp>
        <p:nvSpPr>
          <p:cNvPr id="456" name="Google Shape;456;p68"/>
          <p:cNvSpPr txBox="1"/>
          <p:nvPr>
            <p:ph idx="5" type="title"/>
          </p:nvPr>
        </p:nvSpPr>
        <p:spPr>
          <a:xfrm>
            <a:off x="2163423" y="3086000"/>
            <a:ext cx="30654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457" name="Google Shape;457;p68"/>
          <p:cNvSpPr txBox="1"/>
          <p:nvPr>
            <p:ph idx="6" type="subTitle"/>
          </p:nvPr>
        </p:nvSpPr>
        <p:spPr>
          <a:xfrm>
            <a:off x="2163549" y="3440250"/>
            <a:ext cx="30654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They are involved in cell differentiation, and patterning during embryonic development. Functions as repressor by binding to </a:t>
            </a:r>
            <a:r>
              <a:rPr lang="en" sz="1100">
                <a:highlight>
                  <a:schemeClr val="dk1"/>
                </a:highlight>
              </a:rPr>
              <a:t>DNA</a:t>
            </a:r>
            <a:endParaRPr sz="1100">
              <a:highlight>
                <a:schemeClr val="dk1"/>
              </a:highlight>
            </a:endParaRPr>
          </a:p>
        </p:txBody>
      </p:sp>
      <p:sp>
        <p:nvSpPr>
          <p:cNvPr id="458" name="Google Shape;458;p68"/>
          <p:cNvSpPr txBox="1"/>
          <p:nvPr>
            <p:ph idx="7" type="title"/>
          </p:nvPr>
        </p:nvSpPr>
        <p:spPr>
          <a:xfrm>
            <a:off x="5721113" y="303767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</a:t>
            </a:r>
            <a:endParaRPr/>
          </a:p>
        </p:txBody>
      </p:sp>
      <p:sp>
        <p:nvSpPr>
          <p:cNvPr id="459" name="Google Shape;459;p68"/>
          <p:cNvSpPr txBox="1"/>
          <p:nvPr>
            <p:ph idx="8" type="subTitle"/>
          </p:nvPr>
        </p:nvSpPr>
        <p:spPr>
          <a:xfrm>
            <a:off x="5628104" y="3440250"/>
            <a:ext cx="3181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TBX2 overexpression is linked to poor prognosis and increasing epithelial to mesenchymal transition in breast cancer, where it acts as an oncogene potentially by repressing tumor suppressors.</a:t>
            </a:r>
            <a:endParaRPr sz="1100"/>
          </a:p>
        </p:txBody>
      </p:sp>
      <p:sp>
        <p:nvSpPr>
          <p:cNvPr id="460" name="Google Shape;460;p68"/>
          <p:cNvSpPr/>
          <p:nvPr/>
        </p:nvSpPr>
        <p:spPr>
          <a:xfrm>
            <a:off x="5281150" y="848250"/>
            <a:ext cx="3657600" cy="18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1" name="Google Shape;4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150" y="982450"/>
            <a:ext cx="3723750" cy="16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8"/>
          <p:cNvSpPr txBox="1"/>
          <p:nvPr/>
        </p:nvSpPr>
        <p:spPr>
          <a:xfrm>
            <a:off x="6291600" y="2768575"/>
            <a:ext cx="26472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</a:rPr>
              <a:t>Amik Munankarmy, M.B.B.S., M.D.</a:t>
            </a:r>
            <a:endParaRPr i="1" sz="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659400" y="3700950"/>
            <a:ext cx="52227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 Binding</a:t>
            </a:r>
            <a:endParaRPr/>
          </a:p>
        </p:txBody>
      </p:sp>
      <p:pic>
        <p:nvPicPr>
          <p:cNvPr id="468" name="Google Shape;4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100" y="145975"/>
            <a:ext cx="3396150" cy="33961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/>
          <p:nvPr>
            <p:ph type="title"/>
          </p:nvPr>
        </p:nvSpPr>
        <p:spPr>
          <a:xfrm>
            <a:off x="588875" y="1526564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H3K4me3</a:t>
            </a:r>
            <a:endParaRPr/>
          </a:p>
        </p:txBody>
      </p:sp>
      <p:sp>
        <p:nvSpPr>
          <p:cNvPr id="474" name="Google Shape;474;p70"/>
          <p:cNvSpPr txBox="1"/>
          <p:nvPr>
            <p:ph idx="2" type="title"/>
          </p:nvPr>
        </p:nvSpPr>
        <p:spPr>
          <a:xfrm>
            <a:off x="5774175" y="1526574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H3K27ac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175" y="1911800"/>
            <a:ext cx="3657600" cy="226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75" y="1913700"/>
            <a:ext cx="3657600" cy="225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659400" y="3853350"/>
            <a:ext cx="52380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Remap Enrichment</a:t>
            </a:r>
            <a:endParaRPr/>
          </a:p>
        </p:txBody>
      </p:sp>
      <p:pic>
        <p:nvPicPr>
          <p:cNvPr id="482" name="Google Shape;4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48552" cy="354855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type="title"/>
          </p:nvPr>
        </p:nvSpPr>
        <p:spPr>
          <a:xfrm rot="-5400000">
            <a:off x="-936900" y="2284975"/>
            <a:ext cx="40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H3k4me3</a:t>
            </a:r>
            <a:endParaRPr/>
          </a:p>
        </p:txBody>
      </p:sp>
      <p:sp>
        <p:nvSpPr>
          <p:cNvPr id="488" name="Google Shape;488;p72"/>
          <p:cNvSpPr txBox="1"/>
          <p:nvPr>
            <p:ph idx="1" type="subTitle"/>
          </p:nvPr>
        </p:nvSpPr>
        <p:spPr>
          <a:xfrm>
            <a:off x="1351950" y="3"/>
            <a:ext cx="22860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2"/>
          <p:cNvSpPr txBox="1"/>
          <p:nvPr>
            <p:ph idx="6" type="subTitle"/>
          </p:nvPr>
        </p:nvSpPr>
        <p:spPr>
          <a:xfrm>
            <a:off x="6400804" y="2394865"/>
            <a:ext cx="27432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950" y="0"/>
            <a:ext cx="2514601" cy="218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225" y="2188625"/>
            <a:ext cx="3200399" cy="298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250" y="2187100"/>
            <a:ext cx="3279754" cy="2990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3"/>
          <p:cNvSpPr txBox="1"/>
          <p:nvPr>
            <p:ph type="title"/>
          </p:nvPr>
        </p:nvSpPr>
        <p:spPr>
          <a:xfrm rot="-5400000">
            <a:off x="-1000075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H3K4me3</a:t>
            </a:r>
            <a:endParaRPr/>
          </a:p>
        </p:txBody>
      </p:sp>
      <p:sp>
        <p:nvSpPr>
          <p:cNvPr id="498" name="Google Shape;498;p73"/>
          <p:cNvSpPr txBox="1"/>
          <p:nvPr>
            <p:ph idx="2" type="title"/>
          </p:nvPr>
        </p:nvSpPr>
        <p:spPr>
          <a:xfrm>
            <a:off x="2357400" y="1026850"/>
            <a:ext cx="25521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in Enrichment</a:t>
            </a:r>
            <a:endParaRPr/>
          </a:p>
        </p:txBody>
      </p:sp>
      <p:sp>
        <p:nvSpPr>
          <p:cNvPr id="499" name="Google Shape;499;p73"/>
          <p:cNvSpPr txBox="1"/>
          <p:nvPr>
            <p:ph idx="1" type="subTitle"/>
          </p:nvPr>
        </p:nvSpPr>
        <p:spPr>
          <a:xfrm>
            <a:off x="2357375" y="1492544"/>
            <a:ext cx="20847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AEBP2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HMGA2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XBP1&lt;-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MTF2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RBBP4 &lt;-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3"/>
          <p:cNvSpPr txBox="1"/>
          <p:nvPr>
            <p:ph idx="2" type="title"/>
          </p:nvPr>
        </p:nvSpPr>
        <p:spPr>
          <a:xfrm>
            <a:off x="5061825" y="1026850"/>
            <a:ext cx="25521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in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Depletion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01" name="Google Shape;501;p73"/>
          <p:cNvSpPr txBox="1"/>
          <p:nvPr>
            <p:ph idx="1" type="subTitle"/>
          </p:nvPr>
        </p:nvSpPr>
        <p:spPr>
          <a:xfrm>
            <a:off x="5061800" y="1492544"/>
            <a:ext cx="20847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FOXA2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TAF3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FOXL2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ETV5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3"/>
          <p:cNvSpPr txBox="1"/>
          <p:nvPr/>
        </p:nvSpPr>
        <p:spPr>
          <a:xfrm>
            <a:off x="3197950" y="3960775"/>
            <a:ext cx="3139200" cy="43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H3K4me3 Function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/>
          <p:nvPr>
            <p:ph type="title"/>
          </p:nvPr>
        </p:nvSpPr>
        <p:spPr>
          <a:xfrm rot="-5400000">
            <a:off x="-936900" y="2284975"/>
            <a:ext cx="40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H3k27ac</a:t>
            </a:r>
            <a:endParaRPr/>
          </a:p>
        </p:txBody>
      </p:sp>
      <p:sp>
        <p:nvSpPr>
          <p:cNvPr id="508" name="Google Shape;508;p74"/>
          <p:cNvSpPr txBox="1"/>
          <p:nvPr>
            <p:ph idx="1" type="subTitle"/>
          </p:nvPr>
        </p:nvSpPr>
        <p:spPr>
          <a:xfrm>
            <a:off x="1351950" y="3"/>
            <a:ext cx="22860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4"/>
          <p:cNvSpPr txBox="1"/>
          <p:nvPr>
            <p:ph idx="6" type="subTitle"/>
          </p:nvPr>
        </p:nvSpPr>
        <p:spPr>
          <a:xfrm>
            <a:off x="6400804" y="2394865"/>
            <a:ext cx="27432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950" y="0"/>
            <a:ext cx="2530975" cy="220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4"/>
          <p:cNvPicPr preferRelativeResize="0"/>
          <p:nvPr/>
        </p:nvPicPr>
        <p:blipFill rotWithShape="1">
          <a:blip r:embed="rId4">
            <a:alphaModFix/>
          </a:blip>
          <a:srcRect b="0" l="-1490" r="1489" t="0"/>
          <a:stretch/>
        </p:blipFill>
        <p:spPr>
          <a:xfrm>
            <a:off x="2760901" y="2202863"/>
            <a:ext cx="3317130" cy="299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341" y="2202875"/>
            <a:ext cx="3150659" cy="294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/>
          <p:nvPr>
            <p:ph type="title"/>
          </p:nvPr>
        </p:nvSpPr>
        <p:spPr>
          <a:xfrm rot="-5400000">
            <a:off x="-1000075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H3K27ac</a:t>
            </a:r>
            <a:endParaRPr/>
          </a:p>
        </p:txBody>
      </p:sp>
      <p:sp>
        <p:nvSpPr>
          <p:cNvPr id="518" name="Google Shape;518;p75"/>
          <p:cNvSpPr txBox="1"/>
          <p:nvPr>
            <p:ph idx="2" type="title"/>
          </p:nvPr>
        </p:nvSpPr>
        <p:spPr>
          <a:xfrm>
            <a:off x="2357400" y="1026850"/>
            <a:ext cx="25521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in Enrichment</a:t>
            </a:r>
            <a:endParaRPr/>
          </a:p>
        </p:txBody>
      </p:sp>
      <p:sp>
        <p:nvSpPr>
          <p:cNvPr id="519" name="Google Shape;519;p75"/>
          <p:cNvSpPr txBox="1"/>
          <p:nvPr>
            <p:ph idx="1" type="subTitle"/>
          </p:nvPr>
        </p:nvSpPr>
        <p:spPr>
          <a:xfrm>
            <a:off x="2357375" y="1492544"/>
            <a:ext cx="20847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TOP2B&lt;-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RBBP4&lt;-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ESR2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ATF2:3T3-L1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FOSL1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5"/>
          <p:cNvSpPr txBox="1"/>
          <p:nvPr>
            <p:ph idx="2" type="title"/>
          </p:nvPr>
        </p:nvSpPr>
        <p:spPr>
          <a:xfrm>
            <a:off x="5061825" y="1026850"/>
            <a:ext cx="25521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in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Depletion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21" name="Google Shape;521;p75"/>
          <p:cNvSpPr txBox="1"/>
          <p:nvPr>
            <p:ph idx="1" type="subTitle"/>
          </p:nvPr>
        </p:nvSpPr>
        <p:spPr>
          <a:xfrm>
            <a:off x="5061800" y="1492544"/>
            <a:ext cx="20847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SOX9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HDAC1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FOXL2</a:t>
            </a:r>
            <a:endParaRPr/>
          </a:p>
        </p:txBody>
      </p:sp>
      <p:sp>
        <p:nvSpPr>
          <p:cNvPr id="522" name="Google Shape;522;p75"/>
          <p:cNvSpPr txBox="1"/>
          <p:nvPr/>
        </p:nvSpPr>
        <p:spPr>
          <a:xfrm>
            <a:off x="3197950" y="3960775"/>
            <a:ext cx="3139200" cy="43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H3K27ac Function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 txBox="1"/>
          <p:nvPr>
            <p:ph type="title"/>
          </p:nvPr>
        </p:nvSpPr>
        <p:spPr>
          <a:xfrm rot="-5400000">
            <a:off x="-1000075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</a:t>
            </a:r>
            <a:endParaRPr/>
          </a:p>
        </p:txBody>
      </p:sp>
      <p:sp>
        <p:nvSpPr>
          <p:cNvPr id="528" name="Google Shape;528;p76"/>
          <p:cNvSpPr txBox="1"/>
          <p:nvPr>
            <p:ph idx="2" type="title"/>
          </p:nvPr>
        </p:nvSpPr>
        <p:spPr>
          <a:xfrm>
            <a:off x="2357400" y="1026850"/>
            <a:ext cx="25521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in Enrichment</a:t>
            </a:r>
            <a:endParaRPr/>
          </a:p>
        </p:txBody>
      </p:sp>
      <p:sp>
        <p:nvSpPr>
          <p:cNvPr id="529" name="Google Shape;529;p76"/>
          <p:cNvSpPr txBox="1"/>
          <p:nvPr>
            <p:ph idx="1" type="subTitle"/>
          </p:nvPr>
        </p:nvSpPr>
        <p:spPr>
          <a:xfrm>
            <a:off x="2357375" y="1492544"/>
            <a:ext cx="20847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KDM5a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CD24a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Tiam1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30" name="Google Shape;530;p76"/>
          <p:cNvSpPr txBox="1"/>
          <p:nvPr/>
        </p:nvSpPr>
        <p:spPr>
          <a:xfrm>
            <a:off x="3197950" y="3960775"/>
            <a:ext cx="3139200" cy="43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H3K27ac Function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 rot="-5400000">
            <a:off x="-1003539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76" name="Google Shape;376;p59"/>
          <p:cNvSpPr txBox="1"/>
          <p:nvPr>
            <p:ph idx="6" type="subTitle"/>
          </p:nvPr>
        </p:nvSpPr>
        <p:spPr>
          <a:xfrm>
            <a:off x="2261375" y="3293525"/>
            <a:ext cx="2382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9"/>
          <p:cNvSpPr txBox="1"/>
          <p:nvPr>
            <p:ph idx="7" type="title"/>
          </p:nvPr>
        </p:nvSpPr>
        <p:spPr>
          <a:xfrm>
            <a:off x="2261400" y="1164450"/>
            <a:ext cx="41751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</a:t>
            </a:r>
            <a:endParaRPr/>
          </a:p>
        </p:txBody>
      </p:sp>
      <p:sp>
        <p:nvSpPr>
          <p:cNvPr id="378" name="Google Shape;378;p59"/>
          <p:cNvSpPr txBox="1"/>
          <p:nvPr>
            <p:ph idx="8" type="title"/>
          </p:nvPr>
        </p:nvSpPr>
        <p:spPr>
          <a:xfrm>
            <a:off x="2261375" y="2297125"/>
            <a:ext cx="19473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Epigenomics</a:t>
            </a:r>
            <a:endParaRPr/>
          </a:p>
        </p:txBody>
      </p:sp>
      <p:sp>
        <p:nvSpPr>
          <p:cNvPr id="379" name="Google Shape;379;p59"/>
          <p:cNvSpPr txBox="1"/>
          <p:nvPr>
            <p:ph idx="9" type="title"/>
          </p:nvPr>
        </p:nvSpPr>
        <p:spPr>
          <a:xfrm>
            <a:off x="2261425" y="3496925"/>
            <a:ext cx="19473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T-box genes</a:t>
            </a:r>
            <a:endParaRPr/>
          </a:p>
        </p:txBody>
      </p:sp>
      <p:sp>
        <p:nvSpPr>
          <p:cNvPr id="380" name="Google Shape;380;p59"/>
          <p:cNvSpPr txBox="1"/>
          <p:nvPr>
            <p:ph idx="7" type="title"/>
          </p:nvPr>
        </p:nvSpPr>
        <p:spPr>
          <a:xfrm>
            <a:off x="4423850" y="1164438"/>
            <a:ext cx="41751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UCSC Tracks </a:t>
            </a:r>
            <a:endParaRPr/>
          </a:p>
        </p:txBody>
      </p:sp>
      <p:sp>
        <p:nvSpPr>
          <p:cNvPr id="381" name="Google Shape;381;p59"/>
          <p:cNvSpPr txBox="1"/>
          <p:nvPr>
            <p:ph idx="8" type="title"/>
          </p:nvPr>
        </p:nvSpPr>
        <p:spPr>
          <a:xfrm>
            <a:off x="4423850" y="2297113"/>
            <a:ext cx="19473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DiffBind</a:t>
            </a:r>
            <a:endParaRPr/>
          </a:p>
        </p:txBody>
      </p:sp>
      <p:sp>
        <p:nvSpPr>
          <p:cNvPr id="382" name="Google Shape;382;p59"/>
          <p:cNvSpPr txBox="1"/>
          <p:nvPr>
            <p:ph idx="9" type="title"/>
          </p:nvPr>
        </p:nvSpPr>
        <p:spPr>
          <a:xfrm>
            <a:off x="4423900" y="3496925"/>
            <a:ext cx="20601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RemapEnrich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7"/>
          <p:cNvSpPr txBox="1"/>
          <p:nvPr>
            <p:ph type="title"/>
          </p:nvPr>
        </p:nvSpPr>
        <p:spPr>
          <a:xfrm>
            <a:off x="3600325" y="3624749"/>
            <a:ext cx="4903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UCSC Tracks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175" y="112900"/>
            <a:ext cx="3319949" cy="331994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8"/>
          <p:cNvSpPr txBox="1"/>
          <p:nvPr>
            <p:ph type="title"/>
          </p:nvPr>
        </p:nvSpPr>
        <p:spPr>
          <a:xfrm rot="-5400000">
            <a:off x="-984175" y="2292700"/>
            <a:ext cx="4075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CD24a</a:t>
            </a:r>
            <a:endParaRPr/>
          </a:p>
        </p:txBody>
      </p:sp>
      <p:sp>
        <p:nvSpPr>
          <p:cNvPr id="542" name="Google Shape;542;p78"/>
          <p:cNvSpPr txBox="1"/>
          <p:nvPr>
            <p:ph idx="7" type="title"/>
          </p:nvPr>
        </p:nvSpPr>
        <p:spPr>
          <a:xfrm>
            <a:off x="3269375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8"/>
          <p:cNvSpPr txBox="1"/>
          <p:nvPr>
            <p:ph idx="8" type="title"/>
          </p:nvPr>
        </p:nvSpPr>
        <p:spPr>
          <a:xfrm>
            <a:off x="5151113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8"/>
          <p:cNvSpPr txBox="1"/>
          <p:nvPr>
            <p:ph idx="9" type="title"/>
          </p:nvPr>
        </p:nvSpPr>
        <p:spPr>
          <a:xfrm>
            <a:off x="7032875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079" y="936749"/>
            <a:ext cx="7772401" cy="3439287"/>
          </a:xfrm>
          <a:prstGeom prst="rect">
            <a:avLst/>
          </a:prstGeom>
          <a:noFill/>
          <a:ln cap="flat" cmpd="sng" w="19050">
            <a:solidFill>
              <a:srgbClr val="FE6E5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78"/>
          <p:cNvSpPr txBox="1"/>
          <p:nvPr/>
        </p:nvSpPr>
        <p:spPr>
          <a:xfrm>
            <a:off x="1524000" y="4594400"/>
            <a:ext cx="7370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9"/>
          <p:cNvSpPr txBox="1"/>
          <p:nvPr>
            <p:ph type="title"/>
          </p:nvPr>
        </p:nvSpPr>
        <p:spPr>
          <a:xfrm rot="-5400000">
            <a:off x="-984175" y="2292700"/>
            <a:ext cx="4075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Tiam1</a:t>
            </a:r>
            <a:endParaRPr/>
          </a:p>
        </p:txBody>
      </p:sp>
      <p:sp>
        <p:nvSpPr>
          <p:cNvPr id="552" name="Google Shape;552;p79"/>
          <p:cNvSpPr txBox="1"/>
          <p:nvPr>
            <p:ph idx="7" type="title"/>
          </p:nvPr>
        </p:nvSpPr>
        <p:spPr>
          <a:xfrm>
            <a:off x="3269375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9"/>
          <p:cNvSpPr txBox="1"/>
          <p:nvPr>
            <p:ph idx="8" type="title"/>
          </p:nvPr>
        </p:nvSpPr>
        <p:spPr>
          <a:xfrm>
            <a:off x="5151113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9"/>
          <p:cNvSpPr txBox="1"/>
          <p:nvPr>
            <p:ph idx="9" type="title"/>
          </p:nvPr>
        </p:nvSpPr>
        <p:spPr>
          <a:xfrm>
            <a:off x="7032875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79"/>
          <p:cNvPicPr preferRelativeResize="0"/>
          <p:nvPr/>
        </p:nvPicPr>
        <p:blipFill rotWithShape="1">
          <a:blip r:embed="rId3">
            <a:alphaModFix/>
          </a:blip>
          <a:srcRect b="0" l="545" r="208" t="0"/>
          <a:stretch/>
        </p:blipFill>
        <p:spPr>
          <a:xfrm>
            <a:off x="1372400" y="980275"/>
            <a:ext cx="7772401" cy="3244978"/>
          </a:xfrm>
          <a:prstGeom prst="rect">
            <a:avLst/>
          </a:prstGeom>
          <a:noFill/>
          <a:ln cap="flat" cmpd="sng" w="19050">
            <a:solidFill>
              <a:srgbClr val="E62D9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6" name="Google Shape;556;p79"/>
          <p:cNvSpPr txBox="1"/>
          <p:nvPr/>
        </p:nvSpPr>
        <p:spPr>
          <a:xfrm>
            <a:off x="1481975" y="4518775"/>
            <a:ext cx="6278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0"/>
          <p:cNvSpPr txBox="1"/>
          <p:nvPr>
            <p:ph type="title"/>
          </p:nvPr>
        </p:nvSpPr>
        <p:spPr>
          <a:xfrm>
            <a:off x="628525" y="3624750"/>
            <a:ext cx="53946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Combination Matrix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675" y="158825"/>
            <a:ext cx="3319951" cy="331995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1"/>
          <p:cNvSpPr txBox="1"/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Type Overlap Analysis</a:t>
            </a:r>
            <a:endParaRPr/>
          </a:p>
        </p:txBody>
      </p:sp>
      <p:pic>
        <p:nvPicPr>
          <p:cNvPr id="568" name="Google Shape;5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428611"/>
            <a:ext cx="6400799" cy="366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2"/>
          <p:cNvSpPr txBox="1"/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TBX2 Overlap Analysis</a:t>
            </a:r>
            <a:endParaRPr/>
          </a:p>
        </p:txBody>
      </p:sp>
      <p:pic>
        <p:nvPicPr>
          <p:cNvPr id="574" name="Google Shape;57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417450"/>
            <a:ext cx="6400799" cy="366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3"/>
          <p:cNvSpPr txBox="1"/>
          <p:nvPr>
            <p:ph idx="1" type="subTitle"/>
          </p:nvPr>
        </p:nvSpPr>
        <p:spPr>
          <a:xfrm>
            <a:off x="1617350" y="2033801"/>
            <a:ext cx="1828800" cy="1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Enrichment of TBX2 binding overlaps with stem-like cells suggesting TBX2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involvement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dedifferentiate cells.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83"/>
          <p:cNvSpPr txBox="1"/>
          <p:nvPr>
            <p:ph idx="6"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81" name="Google Shape;581;p83"/>
          <p:cNvSpPr txBox="1"/>
          <p:nvPr>
            <p:ph idx="4" type="subTitle"/>
          </p:nvPr>
        </p:nvSpPr>
        <p:spPr>
          <a:xfrm>
            <a:off x="3663900" y="1997350"/>
            <a:ext cx="18288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TCF4, NR6A1 and FOSL1 are enriched in H3K27ac when TBX2 is overexpressed possible suggesting enhanced cell proliferation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83"/>
          <p:cNvSpPr txBox="1"/>
          <p:nvPr>
            <p:ph idx="1" type="subTitle"/>
          </p:nvPr>
        </p:nvSpPr>
        <p:spPr>
          <a:xfrm>
            <a:off x="5768900" y="2006592"/>
            <a:ext cx="18288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overexpression of TBX2 in mMECs have a histone demethylation effect possibly by the KDM5A binding.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4"/>
          <p:cNvSpPr txBox="1"/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88" name="Google Shape;588;p84"/>
          <p:cNvSpPr txBox="1"/>
          <p:nvPr>
            <p:ph idx="1" type="subTitle"/>
          </p:nvPr>
        </p:nvSpPr>
        <p:spPr>
          <a:xfrm>
            <a:off x="1666725" y="1688840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Hanker, L. C., &amp; Harter, P. (2012). The role of hormone therapy in the treatment of epithelial ovarian cancer. Expert Review of Anticancer Therapy</a:t>
            </a:r>
            <a:endParaRPr sz="900"/>
          </a:p>
        </p:txBody>
      </p:sp>
      <p:sp>
        <p:nvSpPr>
          <p:cNvPr id="589" name="Google Shape;589;p84"/>
          <p:cNvSpPr txBox="1"/>
          <p:nvPr>
            <p:ph idx="4" type="subTitle"/>
          </p:nvPr>
        </p:nvSpPr>
        <p:spPr>
          <a:xfrm>
            <a:off x="4088625" y="1688915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Fong, P. C., et al. (2009). "Inhibition of poly(ADP-ribose) polymerase in tumors from BRCA mutation carriers." New England Journal of Medicine, 361(2), 123-134.</a:t>
            </a:r>
            <a:endParaRPr sz="900"/>
          </a:p>
        </p:txBody>
      </p:sp>
      <p:sp>
        <p:nvSpPr>
          <p:cNvPr id="590" name="Google Shape;590;p84"/>
          <p:cNvSpPr txBox="1"/>
          <p:nvPr>
            <p:ph idx="6" type="subTitle"/>
          </p:nvPr>
        </p:nvSpPr>
        <p:spPr>
          <a:xfrm>
            <a:off x="1666725" y="2915754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Prat, A., &amp; Perou, C. M. (2011). "Molecular subtypes in breast cancer." Human Pathology, 42(5), 629-641.</a:t>
            </a:r>
            <a:endParaRPr sz="900"/>
          </a:p>
        </p:txBody>
      </p:sp>
      <p:sp>
        <p:nvSpPr>
          <p:cNvPr id="591" name="Google Shape;591;p84"/>
          <p:cNvSpPr txBox="1"/>
          <p:nvPr>
            <p:ph idx="8" type="subTitle"/>
          </p:nvPr>
        </p:nvSpPr>
        <p:spPr>
          <a:xfrm>
            <a:off x="4088625" y="2952679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Alberts, B., Johnson, A., Lewis, J., Morgan, D., Raff, M. C., Roberts, K., Walter, P., Wilson, J. H., &amp; Hunt, T. (2015). Molecular biology of the cell. Garland Science, Taylor and Francis Group.</a:t>
            </a:r>
            <a:endParaRPr sz="900"/>
          </a:p>
        </p:txBody>
      </p:sp>
      <p:sp>
        <p:nvSpPr>
          <p:cNvPr id="592" name="Google Shape;592;p84"/>
          <p:cNvSpPr txBox="1"/>
          <p:nvPr/>
        </p:nvSpPr>
        <p:spPr>
          <a:xfrm>
            <a:off x="1710525" y="460750"/>
            <a:ext cx="189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GEDI course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84"/>
          <p:cNvSpPr txBox="1"/>
          <p:nvPr/>
        </p:nvSpPr>
        <p:spPr>
          <a:xfrm>
            <a:off x="4141775" y="460750"/>
            <a:ext cx="189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Chang F, Xing P, Song F, Du X, Wang G, Chen K, Yang J. The role of T-box genes in the tumorigenesis and progression of cancer.(2016)</a:t>
            </a: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/>
          <p:nvPr>
            <p:ph type="title"/>
          </p:nvPr>
        </p:nvSpPr>
        <p:spPr>
          <a:xfrm rot="-5400000">
            <a:off x="-825175" y="2076500"/>
            <a:ext cx="40674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dk1"/>
                </a:highlight>
              </a:rPr>
              <a:t>Acknowledgements</a:t>
            </a:r>
            <a:endParaRPr sz="2500">
              <a:highlight>
                <a:schemeClr val="dk1"/>
              </a:highlight>
            </a:endParaRPr>
          </a:p>
        </p:txBody>
      </p:sp>
      <p:sp>
        <p:nvSpPr>
          <p:cNvPr id="599" name="Google Shape;599;p85"/>
          <p:cNvSpPr txBox="1"/>
          <p:nvPr>
            <p:ph idx="1" type="subTitle"/>
          </p:nvPr>
        </p:nvSpPr>
        <p:spPr>
          <a:xfrm>
            <a:off x="2730150" y="1138025"/>
            <a:ext cx="36837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Thank you everyone for having me!!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 rot="-5400000">
            <a:off x="-1003539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88" name="Google Shape;388;p60"/>
          <p:cNvSpPr txBox="1"/>
          <p:nvPr>
            <p:ph idx="6" type="subTitle"/>
          </p:nvPr>
        </p:nvSpPr>
        <p:spPr>
          <a:xfrm>
            <a:off x="2248525" y="3389525"/>
            <a:ext cx="39096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latin typeface="Rubik"/>
                <a:ea typeface="Rubik"/>
                <a:cs typeface="Rubik"/>
                <a:sym typeface="Rubik"/>
              </a:rPr>
              <a:t>Acknowledgements</a:t>
            </a:r>
            <a:endParaRPr b="1" sz="21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9" name="Google Shape;389;p60"/>
          <p:cNvSpPr txBox="1"/>
          <p:nvPr>
            <p:ph idx="7" type="title"/>
          </p:nvPr>
        </p:nvSpPr>
        <p:spPr>
          <a:xfrm>
            <a:off x="2248500" y="1168875"/>
            <a:ext cx="41751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 Matrix Analysis</a:t>
            </a:r>
            <a:endParaRPr/>
          </a:p>
        </p:txBody>
      </p:sp>
      <p:sp>
        <p:nvSpPr>
          <p:cNvPr id="390" name="Google Shape;390;p60"/>
          <p:cNvSpPr txBox="1"/>
          <p:nvPr>
            <p:ph idx="9" type="title"/>
          </p:nvPr>
        </p:nvSpPr>
        <p:spPr>
          <a:xfrm>
            <a:off x="2248500" y="2301675"/>
            <a:ext cx="19473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/>
          <p:nvPr>
            <p:ph type="title"/>
          </p:nvPr>
        </p:nvSpPr>
        <p:spPr>
          <a:xfrm>
            <a:off x="3600325" y="3624749"/>
            <a:ext cx="4903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</a:t>
            </a:r>
            <a:endParaRPr/>
          </a:p>
        </p:txBody>
      </p:sp>
      <p:pic>
        <p:nvPicPr>
          <p:cNvPr id="396" name="Google Shape;3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575" y="304800"/>
            <a:ext cx="3319949" cy="331994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/>
          <p:nvPr>
            <p:ph type="title"/>
          </p:nvPr>
        </p:nvSpPr>
        <p:spPr>
          <a:xfrm>
            <a:off x="5051425" y="1482975"/>
            <a:ext cx="31488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Breast </a:t>
            </a:r>
            <a:r>
              <a:rPr lang="en"/>
              <a:t>Cancer</a:t>
            </a:r>
            <a:endParaRPr/>
          </a:p>
        </p:txBody>
      </p:sp>
      <p:sp>
        <p:nvSpPr>
          <p:cNvPr id="402" name="Google Shape;402;p62"/>
          <p:cNvSpPr txBox="1"/>
          <p:nvPr>
            <p:ph idx="1" type="subTitle"/>
          </p:nvPr>
        </p:nvSpPr>
        <p:spPr>
          <a:xfrm>
            <a:off x="3343225" y="2074400"/>
            <a:ext cx="48570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Most common cancer in women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Subtypes: Basal, Luminal A, Luminal B, HER+, TNBC |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Luminal A :ER/PR positive, HER2 negative, low proliferation.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Luminal B: ER/PR positive, higher proliferation, can be HER2 positive or negative.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Basal: Often TNBC (no ER/PR/HER2) but variant proteins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Risk factors: Genetics BRCA1/2 gene mutations,reproductive health women who have never given birth (nulliparity) or early menarche increased risk, late menopause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type="title"/>
          </p:nvPr>
        </p:nvSpPr>
        <p:spPr>
          <a:xfrm>
            <a:off x="5110625" y="1482975"/>
            <a:ext cx="30897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Ovarian </a:t>
            </a:r>
            <a:r>
              <a:rPr lang="en"/>
              <a:t>Cancer</a:t>
            </a:r>
            <a:endParaRPr/>
          </a:p>
        </p:txBody>
      </p:sp>
      <p:sp>
        <p:nvSpPr>
          <p:cNvPr id="408" name="Google Shape;408;p63"/>
          <p:cNvSpPr txBox="1"/>
          <p:nvPr>
            <p:ph idx="1" type="subTitle"/>
          </p:nvPr>
        </p:nvSpPr>
        <p:spPr>
          <a:xfrm>
            <a:off x="3494225" y="2104000"/>
            <a:ext cx="4706100" cy="27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5th most common cause of cancer-related death in women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Subtypes: Epithelial, Germ, Stromal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Risk factors: Genetics BRCA1/2 gene mutations, Reproductive History women that have never given birth are at a higher risk, HRT estrogen replacement therapy without administration of progesterone can increase risk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>
            <p:ph type="title"/>
          </p:nvPr>
        </p:nvSpPr>
        <p:spPr>
          <a:xfrm>
            <a:off x="628525" y="3624750"/>
            <a:ext cx="5101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Epigenomics</a:t>
            </a:r>
            <a:endParaRPr/>
          </a:p>
        </p:txBody>
      </p:sp>
      <p:pic>
        <p:nvPicPr>
          <p:cNvPr id="414" name="Google Shape;4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19951" cy="331995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>
            <p:ph type="title"/>
          </p:nvPr>
        </p:nvSpPr>
        <p:spPr>
          <a:xfrm>
            <a:off x="952500" y="1482975"/>
            <a:ext cx="26757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CUT&amp;RUN</a:t>
            </a:r>
            <a:endParaRPr/>
          </a:p>
        </p:txBody>
      </p:sp>
      <p:sp>
        <p:nvSpPr>
          <p:cNvPr id="420" name="Google Shape;420;p65"/>
          <p:cNvSpPr txBox="1"/>
          <p:nvPr>
            <p:ph idx="1" type="subTitle"/>
          </p:nvPr>
        </p:nvSpPr>
        <p:spPr>
          <a:xfrm>
            <a:off x="822150" y="2100150"/>
            <a:ext cx="15078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pic>
        <p:nvPicPr>
          <p:cNvPr id="421" name="Google Shape;421;p65"/>
          <p:cNvPicPr preferRelativeResize="0"/>
          <p:nvPr/>
        </p:nvPicPr>
        <p:blipFill rotWithShape="1">
          <a:blip r:embed="rId3">
            <a:alphaModFix/>
          </a:blip>
          <a:srcRect b="0" l="35595" r="29657" t="0"/>
          <a:stretch/>
        </p:blipFill>
        <p:spPr>
          <a:xfrm>
            <a:off x="6206325" y="0"/>
            <a:ext cx="22679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5"/>
          <p:cNvSpPr txBox="1"/>
          <p:nvPr/>
        </p:nvSpPr>
        <p:spPr>
          <a:xfrm>
            <a:off x="4572000" y="2119500"/>
            <a:ext cx="15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65"/>
          <p:cNvSpPr txBox="1"/>
          <p:nvPr/>
        </p:nvSpPr>
        <p:spPr>
          <a:xfrm>
            <a:off x="2668300" y="2119500"/>
            <a:ext cx="16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Benefits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65"/>
          <p:cNvSpPr txBox="1"/>
          <p:nvPr/>
        </p:nvSpPr>
        <p:spPr>
          <a:xfrm>
            <a:off x="616700" y="2519700"/>
            <a:ext cx="1830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assay is used to study the protein-DNA binding between transcription factors, and chromatin modifications by utilizing a specific antibody to</a:t>
            </a:r>
            <a:r>
              <a:rPr lang="en" sz="1100">
                <a:solidFill>
                  <a:schemeClr val="lt1"/>
                </a:solidFill>
              </a:rPr>
              <a:t> </a:t>
            </a:r>
            <a:r>
              <a:rPr lang="en" sz="1100">
                <a:solidFill>
                  <a:schemeClr val="lt1"/>
                </a:solidFill>
              </a:rPr>
              <a:t>bind to the protein and </a:t>
            </a:r>
            <a:r>
              <a:rPr lang="en" sz="1100">
                <a:solidFill>
                  <a:schemeClr val="lt1"/>
                </a:solidFill>
              </a:rPr>
              <a:t>modification</a:t>
            </a:r>
            <a:r>
              <a:rPr lang="en" sz="1100">
                <a:solidFill>
                  <a:schemeClr val="lt1"/>
                </a:solidFill>
              </a:rPr>
              <a:t> of interest and then using A-MNase binds to the Antibody and cleaves the DNA at that region allows the target to precipitate out of the cell.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25" name="Google Shape;425;p65"/>
          <p:cNvSpPr txBox="1"/>
          <p:nvPr/>
        </p:nvSpPr>
        <p:spPr>
          <a:xfrm>
            <a:off x="2447000" y="2539050"/>
            <a:ext cx="1797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The specificity of the A-MNase results in a lower signal to noise ratio in the background and fewer cells necessary for sequencing.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26" name="Google Shape;426;p65"/>
          <p:cNvSpPr txBox="1"/>
          <p:nvPr/>
        </p:nvSpPr>
        <p:spPr>
          <a:xfrm>
            <a:off x="4244600" y="2508300"/>
            <a:ext cx="173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Primarily used to map binding site interactions to understand gene regulation through transcription factors or chromatin markers.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27" name="Google Shape;427;p65"/>
          <p:cNvSpPr txBox="1"/>
          <p:nvPr/>
        </p:nvSpPr>
        <p:spPr>
          <a:xfrm>
            <a:off x="3862500" y="4776100"/>
            <a:ext cx="22173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Kaya-Okur et al.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</a:rPr>
              <a:t>Nature Protocols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. 2014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>
            <p:ph type="title"/>
          </p:nvPr>
        </p:nvSpPr>
        <p:spPr>
          <a:xfrm rot="-5400000">
            <a:off x="-1238875" y="2421850"/>
            <a:ext cx="455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Histone Modifications</a:t>
            </a:r>
            <a:endParaRPr/>
          </a:p>
        </p:txBody>
      </p:sp>
      <p:sp>
        <p:nvSpPr>
          <p:cNvPr id="433" name="Google Shape;433;p66"/>
          <p:cNvSpPr txBox="1"/>
          <p:nvPr>
            <p:ph idx="2" type="title"/>
          </p:nvPr>
        </p:nvSpPr>
        <p:spPr>
          <a:xfrm>
            <a:off x="2118939" y="1152025"/>
            <a:ext cx="24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434" name="Google Shape;434;p66"/>
          <p:cNvSpPr txBox="1"/>
          <p:nvPr>
            <p:ph idx="1" type="subTitle"/>
          </p:nvPr>
        </p:nvSpPr>
        <p:spPr>
          <a:xfrm>
            <a:off x="2118950" y="1489300"/>
            <a:ext cx="24171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Associated with the TSS regions of genes in active gene transcription.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35" name="Google Shape;435;p66"/>
          <p:cNvSpPr txBox="1"/>
          <p:nvPr>
            <p:ph idx="3" type="title"/>
          </p:nvPr>
        </p:nvSpPr>
        <p:spPr>
          <a:xfrm>
            <a:off x="5274678" y="3086500"/>
            <a:ext cx="24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Enzyme</a:t>
            </a:r>
            <a:endParaRPr/>
          </a:p>
        </p:txBody>
      </p:sp>
      <p:sp>
        <p:nvSpPr>
          <p:cNvPr id="436" name="Google Shape;436;p66"/>
          <p:cNvSpPr txBox="1"/>
          <p:nvPr>
            <p:ph idx="4" type="subTitle"/>
          </p:nvPr>
        </p:nvSpPr>
        <p:spPr>
          <a:xfrm>
            <a:off x="5274675" y="3423775"/>
            <a:ext cx="2417100" cy="9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lysine residue at position 27 (K27) is acetylated by histone acetyltransferases(HATS) such as CBP and deacetylated by histone deacetylases(HDACs)</a:t>
            </a:r>
            <a:endParaRPr sz="1100"/>
          </a:p>
        </p:txBody>
      </p:sp>
      <p:sp>
        <p:nvSpPr>
          <p:cNvPr id="437" name="Google Shape;437;p66"/>
          <p:cNvSpPr txBox="1"/>
          <p:nvPr>
            <p:ph idx="2" type="title"/>
          </p:nvPr>
        </p:nvSpPr>
        <p:spPr>
          <a:xfrm>
            <a:off x="2118939" y="3086450"/>
            <a:ext cx="24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Enzyme</a:t>
            </a:r>
            <a:endParaRPr/>
          </a:p>
        </p:txBody>
      </p:sp>
      <p:sp>
        <p:nvSpPr>
          <p:cNvPr id="438" name="Google Shape;438;p66"/>
          <p:cNvSpPr txBox="1"/>
          <p:nvPr>
            <p:ph idx="1" type="subTitle"/>
          </p:nvPr>
        </p:nvSpPr>
        <p:spPr>
          <a:xfrm>
            <a:off x="2118950" y="3423725"/>
            <a:ext cx="24171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lysine residue at position 4 (K4) is methylated by methyltransferases (HMT)and demethylated by demethylases(HDT)  such as KDM5, which induces gene repression.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39" name="Google Shape;439;p66"/>
          <p:cNvSpPr txBox="1"/>
          <p:nvPr>
            <p:ph idx="3" type="title"/>
          </p:nvPr>
        </p:nvSpPr>
        <p:spPr>
          <a:xfrm>
            <a:off x="5274678" y="1152025"/>
            <a:ext cx="24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440" name="Google Shape;440;p66"/>
          <p:cNvSpPr txBox="1"/>
          <p:nvPr>
            <p:ph idx="4" type="subTitle"/>
          </p:nvPr>
        </p:nvSpPr>
        <p:spPr>
          <a:xfrm>
            <a:off x="5274675" y="1489300"/>
            <a:ext cx="24171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Associated with enhancers and promoters in active gene transcriptional regions</a:t>
            </a:r>
            <a:endParaRPr sz="1100"/>
          </a:p>
        </p:txBody>
      </p:sp>
      <p:sp>
        <p:nvSpPr>
          <p:cNvPr id="441" name="Google Shape;441;p66"/>
          <p:cNvSpPr txBox="1"/>
          <p:nvPr/>
        </p:nvSpPr>
        <p:spPr>
          <a:xfrm>
            <a:off x="1766050" y="5078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H3K4me3 </a:t>
            </a:r>
            <a:endParaRPr b="1"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66"/>
          <p:cNvSpPr txBox="1"/>
          <p:nvPr/>
        </p:nvSpPr>
        <p:spPr>
          <a:xfrm>
            <a:off x="5026975" y="4316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H3K27ac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tamorphosis Business Plan XL by Slidesgo">
  <a:themeElements>
    <a:clrScheme name="Simple Light">
      <a:dk1>
        <a:srgbClr val="000000"/>
      </a:dk1>
      <a:lt1>
        <a:srgbClr val="FFFFFF"/>
      </a:lt1>
      <a:dk2>
        <a:srgbClr val="212121"/>
      </a:dk2>
      <a:lt2>
        <a:srgbClr val="FFFFFF"/>
      </a:lt2>
      <a:accent1>
        <a:srgbClr val="212121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